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Maven Pro Bold" charset="1" panose="00000800000000000000"/>
      <p:regular r:id="rId30"/>
    </p:embeddedFont>
    <p:embeddedFont>
      <p:font typeface="Maven Pro" charset="1" panose="00000500000000000000"/>
      <p:regular r:id="rId31"/>
    </p:embeddedFont>
    <p:embeddedFont>
      <p:font typeface="Open Sans Condensed" charset="1" panose="00000000000000000000"/>
      <p:regular r:id="rId32"/>
    </p:embeddedFont>
    <p:embeddedFont>
      <p:font typeface="Open Sans Condensed Bold" charset="1" panose="00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12" Target="../media/image9.jpeg" Type="http://schemas.openxmlformats.org/officeDocument/2006/relationships/image"/><Relationship Id="rId13" Target="../media/image7.png" Type="http://schemas.openxmlformats.org/officeDocument/2006/relationships/image"/><Relationship Id="rId14" Target="../media/image8.jpe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11" Target="../media/image7.png" Type="http://schemas.openxmlformats.org/officeDocument/2006/relationships/image"/><Relationship Id="rId12" Target="../media/image8.jpeg" Type="http://schemas.openxmlformats.org/officeDocument/2006/relationships/image"/><Relationship Id="rId13"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 Id="rId7" Target="https://pjreddie.com/darknet/yolo/" TargetMode="External" Type="http://schemas.openxmlformats.org/officeDocument/2006/relationships/hyperlink"/><Relationship Id="rId8" Target="https://github.com/ultralytics/yolov5/blob/master/data/coco.yaml" TargetMode="External" Type="http://schemas.openxmlformats.org/officeDocument/2006/relationships/hyperlink"/><Relationship Id="rId9" Target="https://docs.ultralytics.com/vi/models/yolov5/#performance-metrics"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jpeg" Type="http://schemas.openxmlformats.org/officeDocument/2006/relationships/image"/><Relationship Id="rId12"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jpeg" Type="http://schemas.openxmlformats.org/officeDocument/2006/relationships/image"/><Relationship Id="rId9" Target="../media/image3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jpeg" Type="http://schemas.openxmlformats.org/officeDocument/2006/relationships/image"/><Relationship Id="rId12"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jpe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jpeg" Type="http://schemas.openxmlformats.org/officeDocument/2006/relationships/image"/><Relationship Id="rId12"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jpeg" Type="http://schemas.openxmlformats.org/officeDocument/2006/relationships/image"/><Relationship Id="rId9" Target="../media/image3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jpeg" Type="http://schemas.openxmlformats.org/officeDocument/2006/relationships/image"/><Relationship Id="rId11" Target="../media/image45.svg" Type="http://schemas.openxmlformats.org/officeDocument/2006/relationships/image"/><Relationship Id="rId12" Target="../media/image7.png" Type="http://schemas.openxmlformats.org/officeDocument/2006/relationships/image"/><Relationship Id="rId13" Target="../media/image8.jpeg" Type="http://schemas.openxmlformats.org/officeDocument/2006/relationships/image"/><Relationship Id="rId14"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jpeg" Type="http://schemas.openxmlformats.org/officeDocument/2006/relationships/image"/><Relationship Id="rId7" Target="../media/image41.jpe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6.jpeg" Type="http://schemas.openxmlformats.org/officeDocument/2006/relationships/image"/><Relationship Id="rId7" Target="../media/image7.png" Type="http://schemas.openxmlformats.org/officeDocument/2006/relationships/image"/><Relationship Id="rId8" Target="../media/image8.jpeg" Type="http://schemas.openxmlformats.org/officeDocument/2006/relationships/image"/><Relationship Id="rId9"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jpeg" Type="http://schemas.openxmlformats.org/officeDocument/2006/relationships/image"/><Relationship Id="rId7" Target="../media/image7.png" Type="http://schemas.openxmlformats.org/officeDocument/2006/relationships/image"/><Relationship Id="rId8" Target="../media/image8.jpeg" Type="http://schemas.openxmlformats.org/officeDocument/2006/relationships/image"/><Relationship Id="rId9"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8.jpeg" Type="http://schemas.openxmlformats.org/officeDocument/2006/relationships/image"/><Relationship Id="rId7" Target="../media/image49.jpe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2.jpeg" Type="http://schemas.openxmlformats.org/officeDocument/2006/relationships/image"/><Relationship Id="rId7" Target="../media/image7.png" Type="http://schemas.openxmlformats.org/officeDocument/2006/relationships/image"/><Relationship Id="rId8" Target="../media/image8.jpeg" Type="http://schemas.openxmlformats.org/officeDocument/2006/relationships/image"/><Relationship Id="rId9"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7.png" Type="http://schemas.openxmlformats.org/officeDocument/2006/relationships/image"/><Relationship Id="rId12" Target="../media/image8.jpeg" Type="http://schemas.openxmlformats.org/officeDocument/2006/relationships/image"/><Relationship Id="rId13"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jpeg" Type="http://schemas.openxmlformats.org/officeDocument/2006/relationships/image"/><Relationship Id="rId9" Target="../media/image5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jpeg" Type="http://schemas.openxmlformats.org/officeDocument/2006/relationships/image"/><Relationship Id="rId11" Target="../media/image63.jpeg" Type="http://schemas.openxmlformats.org/officeDocument/2006/relationships/image"/><Relationship Id="rId12" Target="../media/image64.jpeg" Type="http://schemas.openxmlformats.org/officeDocument/2006/relationships/image"/><Relationship Id="rId13" Target="../media/image65.jpeg" Type="http://schemas.openxmlformats.org/officeDocument/2006/relationships/image"/><Relationship Id="rId14" Target="../media/image7.png" Type="http://schemas.openxmlformats.org/officeDocument/2006/relationships/image"/><Relationship Id="rId15" Target="../media/image8.jpeg" Type="http://schemas.openxmlformats.org/officeDocument/2006/relationships/image"/><Relationship Id="rId16"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jpeg" Type="http://schemas.openxmlformats.org/officeDocument/2006/relationships/image"/><Relationship Id="rId9" Target="../media/image6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6.jpeg" Type="http://schemas.openxmlformats.org/officeDocument/2006/relationships/image"/><Relationship Id="rId7" Target="../media/image67.jpe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7.png" Type="http://schemas.openxmlformats.org/officeDocument/2006/relationships/image"/><Relationship Id="rId12" Target="../media/image8.jpeg" Type="http://schemas.openxmlformats.org/officeDocument/2006/relationships/image"/><Relationship Id="rId13" Target="../media/image14.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gif"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jpeg" Type="http://schemas.openxmlformats.org/officeDocument/2006/relationships/image"/><Relationship Id="rId12" Target="../media/image14.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jpeg" Type="http://schemas.openxmlformats.org/officeDocument/2006/relationships/image"/><Relationship Id="rId11"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 Id="rId9"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7.png" Type="http://schemas.openxmlformats.org/officeDocument/2006/relationships/image"/><Relationship Id="rId12" Target="../media/image8.jpeg" Type="http://schemas.openxmlformats.org/officeDocument/2006/relationships/image"/><Relationship Id="rId13"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7.png" Type="http://schemas.openxmlformats.org/officeDocument/2006/relationships/image"/><Relationship Id="rId12" Target="../media/image8.jpeg" Type="http://schemas.openxmlformats.org/officeDocument/2006/relationships/image"/><Relationship Id="rId13"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jpeg" Type="http://schemas.openxmlformats.org/officeDocument/2006/relationships/image"/><Relationship Id="rId12" Target="../media/image14.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2.png" Type="http://schemas.openxmlformats.org/officeDocument/2006/relationships/image"/><Relationship Id="rId9"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jpeg" Type="http://schemas.openxmlformats.org/officeDocument/2006/relationships/image"/><Relationship Id="rId12"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jpeg" Type="http://schemas.openxmlformats.org/officeDocument/2006/relationships/image"/><Relationship Id="rId12"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716317" y="1716183"/>
            <a:ext cx="13112360" cy="2005965"/>
          </a:xfrm>
          <a:prstGeom prst="rect">
            <a:avLst/>
          </a:prstGeom>
        </p:spPr>
        <p:txBody>
          <a:bodyPr anchor="t" rtlCol="false" tIns="0" lIns="0" bIns="0" rIns="0">
            <a:spAutoFit/>
          </a:bodyPr>
          <a:lstStyle/>
          <a:p>
            <a:pPr algn="ctr">
              <a:lnSpc>
                <a:spcPts val="5039"/>
              </a:lnSpc>
            </a:pPr>
            <a:r>
              <a:rPr lang="en-US" b="true" sz="6299">
                <a:solidFill>
                  <a:srgbClr val="252930"/>
                </a:solidFill>
                <a:latin typeface="Maven Pro Bold"/>
                <a:ea typeface="Maven Pro Bold"/>
                <a:cs typeface="Maven Pro Bold"/>
                <a:sym typeface="Maven Pro Bold"/>
              </a:rPr>
              <a:t>MOBIL</a:t>
            </a:r>
            <a:r>
              <a:rPr lang="en-US" b="true" sz="6299">
                <a:solidFill>
                  <a:srgbClr val="252930"/>
                </a:solidFill>
                <a:latin typeface="Maven Pro Bold"/>
                <a:ea typeface="Maven Pro Bold"/>
                <a:cs typeface="Maven Pro Bold"/>
                <a:sym typeface="Maven Pro Bold"/>
              </a:rPr>
              <a:t>E APPLICATION DEVELOPMENT USING AI WITH PYTORCH BY EXAMPLES </a:t>
            </a:r>
          </a:p>
        </p:txBody>
      </p:sp>
      <p:sp>
        <p:nvSpPr>
          <p:cNvPr name="Freeform 3" id="3"/>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4297025" y="6296025"/>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8039083"/>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771780" y="1804079"/>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587086" y="8928841"/>
            <a:ext cx="2716317" cy="1358159"/>
          </a:xfrm>
          <a:custGeom>
            <a:avLst/>
            <a:gdLst/>
            <a:ahLst/>
            <a:cxnLst/>
            <a:rect r="r" b="b" t="t" l="l"/>
            <a:pathLst>
              <a:path h="1358159" w="2716317">
                <a:moveTo>
                  <a:pt x="0" y="0"/>
                </a:moveTo>
                <a:lnTo>
                  <a:pt x="2716318" y="0"/>
                </a:lnTo>
                <a:lnTo>
                  <a:pt x="2716318"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5530466" y="0"/>
            <a:ext cx="2757534" cy="1378767"/>
            <a:chOff x="0" y="0"/>
            <a:chExt cx="3676711" cy="1838356"/>
          </a:xfrm>
        </p:grpSpPr>
        <p:sp>
          <p:nvSpPr>
            <p:cNvPr name="Freeform 10" id="10"/>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8"/>
              <a:stretch>
                <a:fillRect l="0" t="0" r="0" b="0"/>
              </a:stretch>
            </a:blipFill>
          </p:spPr>
        </p:sp>
        <p:sp>
          <p:nvSpPr>
            <p:cNvPr name="Freeform 11" id="11"/>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9"/>
              <a:stretch>
                <a:fillRect l="0" t="0" r="0" b="0"/>
              </a:stretch>
            </a:blipFill>
          </p:spPr>
        </p:sp>
      </p:grpSp>
      <p:sp>
        <p:nvSpPr>
          <p:cNvPr name="Freeform 12" id="12"/>
          <p:cNvSpPr/>
          <p:nvPr/>
        </p:nvSpPr>
        <p:spPr>
          <a:xfrm flipH="false" flipV="false" rot="0">
            <a:off x="1230168" y="4429451"/>
            <a:ext cx="5345363" cy="2985773"/>
          </a:xfrm>
          <a:custGeom>
            <a:avLst/>
            <a:gdLst/>
            <a:ahLst/>
            <a:cxnLst/>
            <a:rect r="r" b="b" t="t" l="l"/>
            <a:pathLst>
              <a:path h="2985773" w="5345363">
                <a:moveTo>
                  <a:pt x="0" y="0"/>
                </a:moveTo>
                <a:lnTo>
                  <a:pt x="5345364" y="0"/>
                </a:lnTo>
                <a:lnTo>
                  <a:pt x="5345364" y="2985773"/>
                </a:lnTo>
                <a:lnTo>
                  <a:pt x="0" y="2985773"/>
                </a:lnTo>
                <a:lnTo>
                  <a:pt x="0" y="0"/>
                </a:lnTo>
                <a:close/>
              </a:path>
            </a:pathLst>
          </a:custGeom>
          <a:blipFill>
            <a:blip r:embed="rId10"/>
            <a:stretch>
              <a:fillRect l="0" t="0" r="0" b="0"/>
            </a:stretch>
          </a:blipFill>
        </p:spPr>
      </p:sp>
      <p:sp>
        <p:nvSpPr>
          <p:cNvPr name="Freeform 13" id="13"/>
          <p:cNvSpPr/>
          <p:nvPr/>
        </p:nvSpPr>
        <p:spPr>
          <a:xfrm flipH="false" flipV="false" rot="0">
            <a:off x="9556586" y="3909778"/>
            <a:ext cx="1806272" cy="4025119"/>
          </a:xfrm>
          <a:custGeom>
            <a:avLst/>
            <a:gdLst/>
            <a:ahLst/>
            <a:cxnLst/>
            <a:rect r="r" b="b" t="t" l="l"/>
            <a:pathLst>
              <a:path h="4025119" w="1806272">
                <a:moveTo>
                  <a:pt x="0" y="0"/>
                </a:moveTo>
                <a:lnTo>
                  <a:pt x="1806272" y="0"/>
                </a:lnTo>
                <a:lnTo>
                  <a:pt x="1806272" y="4025119"/>
                </a:lnTo>
                <a:lnTo>
                  <a:pt x="0" y="4025119"/>
                </a:lnTo>
                <a:lnTo>
                  <a:pt x="0" y="0"/>
                </a:lnTo>
                <a:close/>
              </a:path>
            </a:pathLst>
          </a:custGeom>
          <a:blipFill>
            <a:blip r:embed="rId11"/>
            <a:stretch>
              <a:fillRect l="0" t="0" r="0" b="0"/>
            </a:stretch>
          </a:blipFill>
        </p:spPr>
      </p:sp>
      <p:sp>
        <p:nvSpPr>
          <p:cNvPr name="Freeform 14" id="14"/>
          <p:cNvSpPr/>
          <p:nvPr/>
        </p:nvSpPr>
        <p:spPr>
          <a:xfrm flipH="false" flipV="false" rot="0">
            <a:off x="13780814" y="3909778"/>
            <a:ext cx="1795435" cy="4000969"/>
          </a:xfrm>
          <a:custGeom>
            <a:avLst/>
            <a:gdLst/>
            <a:ahLst/>
            <a:cxnLst/>
            <a:rect r="r" b="b" t="t" l="l"/>
            <a:pathLst>
              <a:path h="4000969" w="1795435">
                <a:moveTo>
                  <a:pt x="0" y="0"/>
                </a:moveTo>
                <a:lnTo>
                  <a:pt x="1795435" y="0"/>
                </a:lnTo>
                <a:lnTo>
                  <a:pt x="1795435" y="4000969"/>
                </a:lnTo>
                <a:lnTo>
                  <a:pt x="0" y="4000969"/>
                </a:lnTo>
                <a:lnTo>
                  <a:pt x="0" y="0"/>
                </a:lnTo>
                <a:close/>
              </a:path>
            </a:pathLst>
          </a:custGeom>
          <a:blipFill>
            <a:blip r:embed="rId12"/>
            <a:stretch>
              <a:fillRect l="0" t="0" r="0" b="0"/>
            </a:stretch>
          </a:blipFill>
        </p:spPr>
      </p:sp>
      <p:sp>
        <p:nvSpPr>
          <p:cNvPr name="Freeform 15" id="15"/>
          <p:cNvSpPr/>
          <p:nvPr/>
        </p:nvSpPr>
        <p:spPr>
          <a:xfrm flipH="false" flipV="false" rot="0">
            <a:off x="7466225" y="3909778"/>
            <a:ext cx="1806272" cy="4025119"/>
          </a:xfrm>
          <a:custGeom>
            <a:avLst/>
            <a:gdLst/>
            <a:ahLst/>
            <a:cxnLst/>
            <a:rect r="r" b="b" t="t" l="l"/>
            <a:pathLst>
              <a:path h="4025119" w="1806272">
                <a:moveTo>
                  <a:pt x="0" y="0"/>
                </a:moveTo>
                <a:lnTo>
                  <a:pt x="1806272" y="0"/>
                </a:lnTo>
                <a:lnTo>
                  <a:pt x="1806272" y="4025119"/>
                </a:lnTo>
                <a:lnTo>
                  <a:pt x="0" y="4025119"/>
                </a:lnTo>
                <a:lnTo>
                  <a:pt x="0" y="0"/>
                </a:lnTo>
                <a:close/>
              </a:path>
            </a:pathLst>
          </a:custGeom>
          <a:blipFill>
            <a:blip r:embed="rId13"/>
            <a:stretch>
              <a:fillRect l="0" t="0" r="0" b="0"/>
            </a:stretch>
          </a:blipFill>
        </p:spPr>
      </p:sp>
      <p:sp>
        <p:nvSpPr>
          <p:cNvPr name="Freeform 16" id="16"/>
          <p:cNvSpPr/>
          <p:nvPr/>
        </p:nvSpPr>
        <p:spPr>
          <a:xfrm flipH="false" flipV="false" rot="0">
            <a:off x="11657593" y="3909778"/>
            <a:ext cx="1806272" cy="4025119"/>
          </a:xfrm>
          <a:custGeom>
            <a:avLst/>
            <a:gdLst/>
            <a:ahLst/>
            <a:cxnLst/>
            <a:rect r="r" b="b" t="t" l="l"/>
            <a:pathLst>
              <a:path h="4025119" w="1806272">
                <a:moveTo>
                  <a:pt x="0" y="0"/>
                </a:moveTo>
                <a:lnTo>
                  <a:pt x="1806272" y="0"/>
                </a:lnTo>
                <a:lnTo>
                  <a:pt x="1806272" y="4025119"/>
                </a:lnTo>
                <a:lnTo>
                  <a:pt x="0" y="4025119"/>
                </a:lnTo>
                <a:lnTo>
                  <a:pt x="0" y="0"/>
                </a:lnTo>
                <a:close/>
              </a:path>
            </a:pathLst>
          </a:custGeom>
          <a:blipFill>
            <a:blip r:embed="rId14"/>
            <a:stretch>
              <a:fillRect l="0" t="0" r="0" b="0"/>
            </a:stretch>
          </a:blipFill>
        </p:spPr>
      </p:sp>
      <p:sp>
        <p:nvSpPr>
          <p:cNvPr name="TextBox 17" id="17"/>
          <p:cNvSpPr txBox="true"/>
          <p:nvPr/>
        </p:nvSpPr>
        <p:spPr>
          <a:xfrm rot="0">
            <a:off x="3711618" y="9315450"/>
            <a:ext cx="10864763" cy="503099"/>
          </a:xfrm>
          <a:prstGeom prst="rect">
            <a:avLst/>
          </a:prstGeom>
        </p:spPr>
        <p:txBody>
          <a:bodyPr anchor="t" rtlCol="false" tIns="0" lIns="0" bIns="0" rIns="0">
            <a:spAutoFit/>
          </a:bodyPr>
          <a:lstStyle/>
          <a:p>
            <a:pPr algn="ctr">
              <a:lnSpc>
                <a:spcPts val="3736"/>
              </a:lnSpc>
            </a:pPr>
            <a:r>
              <a:rPr lang="en-US" sz="3736">
                <a:solidFill>
                  <a:srgbClr val="252930"/>
                </a:solidFill>
                <a:latin typeface="Maven Pro"/>
                <a:ea typeface="Maven Pro"/>
                <a:cs typeface="Maven Pro"/>
                <a:sym typeface="Maven Pro"/>
              </a:rPr>
              <a:t>Presented by QuyDat</a:t>
            </a:r>
          </a:p>
        </p:txBody>
      </p:sp>
      <p:sp>
        <p:nvSpPr>
          <p:cNvPr name="Freeform 18" id="18"/>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01141" y="9361397"/>
            <a:ext cx="2716317" cy="1358159"/>
          </a:xfrm>
          <a:custGeom>
            <a:avLst/>
            <a:gdLst/>
            <a:ahLst/>
            <a:cxnLst/>
            <a:rect r="r" b="b" t="t" l="l"/>
            <a:pathLst>
              <a:path h="1358159" w="2716317">
                <a:moveTo>
                  <a:pt x="0" y="0"/>
                </a:moveTo>
                <a:lnTo>
                  <a:pt x="2716318" y="0"/>
                </a:lnTo>
                <a:lnTo>
                  <a:pt x="2716318"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345514" y="3460227"/>
            <a:ext cx="2852685" cy="6356958"/>
          </a:xfrm>
          <a:custGeom>
            <a:avLst/>
            <a:gdLst/>
            <a:ahLst/>
            <a:cxnLst/>
            <a:rect r="r" b="b" t="t" l="l"/>
            <a:pathLst>
              <a:path h="6356958" w="2852685">
                <a:moveTo>
                  <a:pt x="0" y="0"/>
                </a:moveTo>
                <a:lnTo>
                  <a:pt x="2852685" y="0"/>
                </a:lnTo>
                <a:lnTo>
                  <a:pt x="2852685" y="6356958"/>
                </a:lnTo>
                <a:lnTo>
                  <a:pt x="0" y="6356958"/>
                </a:lnTo>
                <a:lnTo>
                  <a:pt x="0" y="0"/>
                </a:lnTo>
                <a:close/>
              </a:path>
            </a:pathLst>
          </a:custGeom>
          <a:blipFill>
            <a:blip r:embed="rId8"/>
            <a:stretch>
              <a:fillRect l="0" t="0" r="0" b="0"/>
            </a:stretch>
          </a:blipFill>
        </p:spPr>
      </p:sp>
      <p:sp>
        <p:nvSpPr>
          <p:cNvPr name="Freeform 6" id="6"/>
          <p:cNvSpPr/>
          <p:nvPr/>
        </p:nvSpPr>
        <p:spPr>
          <a:xfrm flipH="false" flipV="false" rot="0">
            <a:off x="8696985" y="3460227"/>
            <a:ext cx="2852685" cy="6356958"/>
          </a:xfrm>
          <a:custGeom>
            <a:avLst/>
            <a:gdLst/>
            <a:ahLst/>
            <a:cxnLst/>
            <a:rect r="r" b="b" t="t" l="l"/>
            <a:pathLst>
              <a:path h="6356958" w="2852685">
                <a:moveTo>
                  <a:pt x="0" y="0"/>
                </a:moveTo>
                <a:lnTo>
                  <a:pt x="2852685" y="0"/>
                </a:lnTo>
                <a:lnTo>
                  <a:pt x="2852685" y="6356958"/>
                </a:lnTo>
                <a:lnTo>
                  <a:pt x="0" y="6356958"/>
                </a:lnTo>
                <a:lnTo>
                  <a:pt x="0" y="0"/>
                </a:lnTo>
                <a:close/>
              </a:path>
            </a:pathLst>
          </a:custGeom>
          <a:blipFill>
            <a:blip r:embed="rId9"/>
            <a:stretch>
              <a:fillRect l="0" t="0" r="0" b="0"/>
            </a:stretch>
          </a:blipFill>
        </p:spPr>
      </p:sp>
      <p:sp>
        <p:nvSpPr>
          <p:cNvPr name="Freeform 7" id="7"/>
          <p:cNvSpPr/>
          <p:nvPr/>
        </p:nvSpPr>
        <p:spPr>
          <a:xfrm flipH="false" flipV="false" rot="0">
            <a:off x="13048456" y="3460227"/>
            <a:ext cx="2852685" cy="6356958"/>
          </a:xfrm>
          <a:custGeom>
            <a:avLst/>
            <a:gdLst/>
            <a:ahLst/>
            <a:cxnLst/>
            <a:rect r="r" b="b" t="t" l="l"/>
            <a:pathLst>
              <a:path h="6356958" w="2852685">
                <a:moveTo>
                  <a:pt x="0" y="0"/>
                </a:moveTo>
                <a:lnTo>
                  <a:pt x="2852685" y="0"/>
                </a:lnTo>
                <a:lnTo>
                  <a:pt x="2852685" y="6356958"/>
                </a:lnTo>
                <a:lnTo>
                  <a:pt x="0" y="6356958"/>
                </a:lnTo>
                <a:lnTo>
                  <a:pt x="0" y="0"/>
                </a:lnTo>
                <a:close/>
              </a:path>
            </a:pathLst>
          </a:custGeom>
          <a:blipFill>
            <a:blip r:embed="rId10"/>
            <a:stretch>
              <a:fillRect l="0" t="0" r="0" b="0"/>
            </a:stretch>
          </a:blipFill>
        </p:spPr>
      </p:sp>
      <p:sp>
        <p:nvSpPr>
          <p:cNvPr name="Freeform 8" id="8"/>
          <p:cNvSpPr/>
          <p:nvPr/>
        </p:nvSpPr>
        <p:spPr>
          <a:xfrm flipH="false" flipV="false" rot="0">
            <a:off x="280009" y="3460227"/>
            <a:ext cx="3763340" cy="2495258"/>
          </a:xfrm>
          <a:custGeom>
            <a:avLst/>
            <a:gdLst/>
            <a:ahLst/>
            <a:cxnLst/>
            <a:rect r="r" b="b" t="t" l="l"/>
            <a:pathLst>
              <a:path h="2495258" w="3763340">
                <a:moveTo>
                  <a:pt x="0" y="0"/>
                </a:moveTo>
                <a:lnTo>
                  <a:pt x="3763340" y="0"/>
                </a:lnTo>
                <a:lnTo>
                  <a:pt x="3763340" y="2495257"/>
                </a:lnTo>
                <a:lnTo>
                  <a:pt x="0" y="2495257"/>
                </a:lnTo>
                <a:lnTo>
                  <a:pt x="0" y="0"/>
                </a:lnTo>
                <a:close/>
              </a:path>
            </a:pathLst>
          </a:custGeom>
          <a:blipFill>
            <a:blip r:embed="rId11"/>
            <a:stretch>
              <a:fillRect l="0" t="0" r="0" b="0"/>
            </a:stretch>
          </a:blipFill>
        </p:spPr>
      </p:sp>
      <p:sp>
        <p:nvSpPr>
          <p:cNvPr name="TextBox 9" id="9"/>
          <p:cNvSpPr txBox="true"/>
          <p:nvPr/>
        </p:nvSpPr>
        <p:spPr>
          <a:xfrm rot="0">
            <a:off x="5323669" y="867401"/>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10" id="10"/>
          <p:cNvSpPr txBox="true"/>
          <p:nvPr/>
        </p:nvSpPr>
        <p:spPr>
          <a:xfrm rot="0">
            <a:off x="4345514" y="2058782"/>
            <a:ext cx="11570643"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Object Detection with YOLO </a:t>
            </a:r>
            <a:r>
              <a:rPr lang="en-US" b="true" sz="6099" spc="-73">
                <a:solidFill>
                  <a:srgbClr val="000000"/>
                </a:solidFill>
                <a:latin typeface="Open Sans Condensed Bold"/>
                <a:ea typeface="Open Sans Condensed Bold"/>
                <a:cs typeface="Open Sans Condensed Bold"/>
                <a:sym typeface="Open Sans Condensed Bold"/>
              </a:rPr>
              <a:t>WORKFLOW</a:t>
            </a:r>
          </a:p>
        </p:txBody>
      </p:sp>
      <p:sp>
        <p:nvSpPr>
          <p:cNvPr name="Freeform 11" id="11"/>
          <p:cNvSpPr/>
          <p:nvPr/>
        </p:nvSpPr>
        <p:spPr>
          <a:xfrm flipH="false" flipV="false" rot="0">
            <a:off x="280009" y="7012507"/>
            <a:ext cx="3763340" cy="2102098"/>
          </a:xfrm>
          <a:custGeom>
            <a:avLst/>
            <a:gdLst/>
            <a:ahLst/>
            <a:cxnLst/>
            <a:rect r="r" b="b" t="t" l="l"/>
            <a:pathLst>
              <a:path h="2102098" w="3763340">
                <a:moveTo>
                  <a:pt x="0" y="0"/>
                </a:moveTo>
                <a:lnTo>
                  <a:pt x="3763340" y="0"/>
                </a:lnTo>
                <a:lnTo>
                  <a:pt x="3763340" y="2102098"/>
                </a:lnTo>
                <a:lnTo>
                  <a:pt x="0" y="2102098"/>
                </a:lnTo>
                <a:lnTo>
                  <a:pt x="0" y="0"/>
                </a:lnTo>
                <a:close/>
              </a:path>
            </a:pathLst>
          </a:custGeom>
          <a:blipFill>
            <a:blip r:embed="rId12"/>
            <a:stretch>
              <a:fillRect l="0" t="0" r="0" b="0"/>
            </a:stretch>
          </a:blipFill>
        </p:spPr>
      </p:sp>
      <p:sp>
        <p:nvSpPr>
          <p:cNvPr name="Freeform 12" id="12"/>
          <p:cNvSpPr/>
          <p:nvPr/>
        </p:nvSpPr>
        <p:spPr>
          <a:xfrm flipH="false" flipV="false" rot="0">
            <a:off x="15901141" y="9361397"/>
            <a:ext cx="2716317" cy="1358159"/>
          </a:xfrm>
          <a:custGeom>
            <a:avLst/>
            <a:gdLst/>
            <a:ahLst/>
            <a:cxnLst/>
            <a:rect r="r" b="b" t="t" l="l"/>
            <a:pathLst>
              <a:path h="1358159" w="2716317">
                <a:moveTo>
                  <a:pt x="0" y="0"/>
                </a:moveTo>
                <a:lnTo>
                  <a:pt x="2716318" y="0"/>
                </a:lnTo>
                <a:lnTo>
                  <a:pt x="2716318"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5530466" y="0"/>
            <a:ext cx="2757534" cy="1378767"/>
            <a:chOff x="0" y="0"/>
            <a:chExt cx="3676711" cy="1838356"/>
          </a:xfrm>
        </p:grpSpPr>
        <p:sp>
          <p:nvSpPr>
            <p:cNvPr name="Freeform 14" id="14"/>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3"/>
              <a:stretch>
                <a:fillRect l="0" t="0" r="0" b="0"/>
              </a:stretch>
            </a:blipFill>
          </p:spPr>
        </p:sp>
        <p:sp>
          <p:nvSpPr>
            <p:cNvPr name="Freeform 15" id="15"/>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4"/>
              <a:stretch>
                <a:fillRect l="0" t="0" r="0" b="0"/>
              </a:stretch>
            </a:blipFill>
          </p:spPr>
        </p:sp>
      </p:grpSp>
      <p:sp>
        <p:nvSpPr>
          <p:cNvPr name="Freeform 16" id="16"/>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8941" y="4533723"/>
            <a:ext cx="7638861" cy="5633660"/>
          </a:xfrm>
          <a:custGeom>
            <a:avLst/>
            <a:gdLst/>
            <a:ahLst/>
            <a:cxnLst/>
            <a:rect r="r" b="b" t="t" l="l"/>
            <a:pathLst>
              <a:path h="5633660" w="7638861">
                <a:moveTo>
                  <a:pt x="0" y="0"/>
                </a:moveTo>
                <a:lnTo>
                  <a:pt x="7638861" y="0"/>
                </a:lnTo>
                <a:lnTo>
                  <a:pt x="7638861" y="5633661"/>
                </a:lnTo>
                <a:lnTo>
                  <a:pt x="0" y="5633661"/>
                </a:lnTo>
                <a:lnTo>
                  <a:pt x="0" y="0"/>
                </a:lnTo>
                <a:close/>
              </a:path>
            </a:pathLst>
          </a:custGeom>
          <a:blipFill>
            <a:blip r:embed="rId6"/>
            <a:stretch>
              <a:fillRect l="0" t="0" r="0" b="0"/>
            </a:stretch>
          </a:blipFill>
        </p:spPr>
      </p:sp>
      <p:sp>
        <p:nvSpPr>
          <p:cNvPr name="TextBox 5" id="5"/>
          <p:cNvSpPr txBox="true"/>
          <p:nvPr/>
        </p:nvSpPr>
        <p:spPr>
          <a:xfrm rot="0">
            <a:off x="5323669" y="442706"/>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6" id="6"/>
          <p:cNvSpPr txBox="true"/>
          <p:nvPr/>
        </p:nvSpPr>
        <p:spPr>
          <a:xfrm rot="0">
            <a:off x="4281475" y="1838325"/>
            <a:ext cx="11570643"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Object Detection with YOLO </a:t>
            </a:r>
            <a:r>
              <a:rPr lang="en-US" b="true" sz="6099" spc="-73">
                <a:solidFill>
                  <a:srgbClr val="000000"/>
                </a:solidFill>
                <a:latin typeface="Open Sans Condensed Bold"/>
                <a:ea typeface="Open Sans Condensed Bold"/>
                <a:cs typeface="Open Sans Condensed Bold"/>
                <a:sym typeface="Open Sans Condensed Bold"/>
              </a:rPr>
              <a:t>WORKFLOW</a:t>
            </a:r>
          </a:p>
        </p:txBody>
      </p:sp>
      <p:sp>
        <p:nvSpPr>
          <p:cNvPr name="TextBox 7" id="7"/>
          <p:cNvSpPr txBox="true"/>
          <p:nvPr/>
        </p:nvSpPr>
        <p:spPr>
          <a:xfrm rot="0">
            <a:off x="462044" y="3103772"/>
            <a:ext cx="18031760" cy="2150027"/>
          </a:xfrm>
          <a:prstGeom prst="rect">
            <a:avLst/>
          </a:prstGeom>
        </p:spPr>
        <p:txBody>
          <a:bodyPr anchor="t" rtlCol="false" tIns="0" lIns="0" bIns="0" rIns="0">
            <a:spAutoFit/>
          </a:bodyPr>
          <a:lstStyle/>
          <a:p>
            <a:pPr algn="ctr">
              <a:lnSpc>
                <a:spcPts val="4344"/>
              </a:lnSpc>
              <a:spcBef>
                <a:spcPct val="0"/>
              </a:spcBef>
            </a:pPr>
            <a:r>
              <a:rPr lang="en-US" b="true" sz="3103" spc="-37" u="sng">
                <a:solidFill>
                  <a:srgbClr val="000000"/>
                </a:solidFill>
                <a:latin typeface="Open Sans Condensed Bold"/>
                <a:ea typeface="Open Sans Condensed Bold"/>
                <a:cs typeface="Open Sans Condensed Bold"/>
                <a:sym typeface="Open Sans Condensed Bold"/>
                <a:hlinkClick r:id="rId7" tooltip="https://pjreddie.com/darknet/yolo/"/>
              </a:rPr>
              <a:t>YOLO </a:t>
            </a:r>
            <a:r>
              <a:rPr lang="en-US" b="true" sz="3103" spc="-37">
                <a:solidFill>
                  <a:srgbClr val="000000"/>
                </a:solidFill>
                <a:latin typeface="Open Sans Condensed Bold"/>
                <a:ea typeface="Open Sans Condensed Bold"/>
                <a:cs typeface="Open Sans Condensed Bold"/>
                <a:sym typeface="Open Sans Condensed Bold"/>
              </a:rPr>
              <a:t>(You Only Look Once) is one of the fastest and most popula</a:t>
            </a:r>
            <a:r>
              <a:rPr lang="en-US" b="true" sz="3103" spc="-37">
                <a:solidFill>
                  <a:srgbClr val="000000"/>
                </a:solidFill>
                <a:latin typeface="Open Sans Condensed Bold"/>
                <a:ea typeface="Open Sans Condensed Bold"/>
                <a:cs typeface="Open Sans Condensed Bold"/>
                <a:sym typeface="Open Sans Condensed Bold"/>
              </a:rPr>
              <a:t>r object detection models. This Object Detection with YOLOv5 Android sample app uses the PyTorch scripted YOLOv5 model to detect objects of the</a:t>
            </a:r>
            <a:r>
              <a:rPr lang="en-US" b="true" sz="3103" spc="-37" u="sng">
                <a:solidFill>
                  <a:srgbClr val="000000"/>
                </a:solidFill>
                <a:latin typeface="Open Sans Condensed Bold"/>
                <a:ea typeface="Open Sans Condensed Bold"/>
                <a:cs typeface="Open Sans Condensed Bold"/>
                <a:sym typeface="Open Sans Condensed Bold"/>
                <a:hlinkClick r:id="rId8" tooltip="https://github.com/ultralytics/yolov5/blob/master/data/coco.yaml"/>
              </a:rPr>
              <a:t> 80 classes</a:t>
            </a:r>
            <a:r>
              <a:rPr lang="en-US" b="true" sz="3103" spc="-37">
                <a:solidFill>
                  <a:srgbClr val="000000"/>
                </a:solidFill>
                <a:latin typeface="Open Sans Condensed Bold"/>
                <a:ea typeface="Open Sans Condensed Bold"/>
                <a:cs typeface="Open Sans Condensed Bold"/>
                <a:sym typeface="Open Sans Condensed Bold"/>
              </a:rPr>
              <a:t> trained with the model.</a:t>
            </a:r>
          </a:p>
          <a:p>
            <a:pPr algn="ctr">
              <a:lnSpc>
                <a:spcPts val="4344"/>
              </a:lnSpc>
              <a:spcBef>
                <a:spcPct val="0"/>
              </a:spcBef>
            </a:pPr>
          </a:p>
        </p:txBody>
      </p:sp>
      <p:sp>
        <p:nvSpPr>
          <p:cNvPr name="TextBox 8" id="8"/>
          <p:cNvSpPr txBox="true"/>
          <p:nvPr/>
        </p:nvSpPr>
        <p:spPr>
          <a:xfrm rot="0">
            <a:off x="10662385" y="6105584"/>
            <a:ext cx="5383262" cy="581151"/>
          </a:xfrm>
          <a:prstGeom prst="rect">
            <a:avLst/>
          </a:prstGeom>
        </p:spPr>
        <p:txBody>
          <a:bodyPr anchor="t" rtlCol="false" tIns="0" lIns="0" bIns="0" rIns="0">
            <a:spAutoFit/>
          </a:bodyPr>
          <a:lstStyle/>
          <a:p>
            <a:pPr algn="ctr">
              <a:lnSpc>
                <a:spcPts val="4718"/>
              </a:lnSpc>
              <a:spcBef>
                <a:spcPct val="0"/>
              </a:spcBef>
            </a:pPr>
            <a:r>
              <a:rPr lang="en-US" b="true" sz="3370" u="sng">
                <a:solidFill>
                  <a:srgbClr val="00B0F0"/>
                </a:solidFill>
                <a:latin typeface="Maven Pro Bold"/>
                <a:ea typeface="Maven Pro Bold"/>
                <a:cs typeface="Maven Pro Bold"/>
                <a:sym typeface="Maven Pro Bold"/>
                <a:hlinkClick r:id="rId9" tooltip="https://docs.ultralytics.com/vi/models/yolov5/#performance-metrics"/>
              </a:rPr>
              <a:t>LINK DOWNLOAD YOLOV5</a:t>
            </a:r>
          </a:p>
        </p:txBody>
      </p:sp>
      <p:sp>
        <p:nvSpPr>
          <p:cNvPr name="Freeform 9" id="9"/>
          <p:cNvSpPr/>
          <p:nvPr/>
        </p:nvSpPr>
        <p:spPr>
          <a:xfrm flipH="false" flipV="false" rot="0">
            <a:off x="9871827" y="7350554"/>
            <a:ext cx="6964378" cy="1229761"/>
          </a:xfrm>
          <a:custGeom>
            <a:avLst/>
            <a:gdLst/>
            <a:ahLst/>
            <a:cxnLst/>
            <a:rect r="r" b="b" t="t" l="l"/>
            <a:pathLst>
              <a:path h="1229761" w="6964378">
                <a:moveTo>
                  <a:pt x="0" y="0"/>
                </a:moveTo>
                <a:lnTo>
                  <a:pt x="6964378" y="0"/>
                </a:lnTo>
                <a:lnTo>
                  <a:pt x="6964378" y="1229760"/>
                </a:lnTo>
                <a:lnTo>
                  <a:pt x="0" y="1229760"/>
                </a:lnTo>
                <a:lnTo>
                  <a:pt x="0" y="0"/>
                </a:lnTo>
                <a:close/>
              </a:path>
            </a:pathLst>
          </a:custGeom>
          <a:blipFill>
            <a:blip r:embed="rId10"/>
            <a:stretch>
              <a:fillRect l="0" t="-198480" r="0" b="-191695"/>
            </a:stretch>
          </a:blipFill>
        </p:spPr>
      </p:sp>
      <p:grpSp>
        <p:nvGrpSpPr>
          <p:cNvPr name="Group 10" id="10"/>
          <p:cNvGrpSpPr/>
          <p:nvPr/>
        </p:nvGrpSpPr>
        <p:grpSpPr>
          <a:xfrm rot="0">
            <a:off x="15530466" y="0"/>
            <a:ext cx="2757534" cy="1378767"/>
            <a:chOff x="0" y="0"/>
            <a:chExt cx="3676711" cy="1838356"/>
          </a:xfrm>
        </p:grpSpPr>
        <p:sp>
          <p:nvSpPr>
            <p:cNvPr name="Freeform 11" id="11"/>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1"/>
              <a:stretch>
                <a:fillRect l="0" t="0" r="0" b="0"/>
              </a:stretch>
            </a:blipFill>
          </p:spPr>
        </p:sp>
        <p:sp>
          <p:nvSpPr>
            <p:cNvPr name="Freeform 12" id="12"/>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2"/>
              <a:stretch>
                <a:fillRect l="0" t="0" r="0" b="0"/>
              </a:stretch>
            </a:blipFill>
          </p:spPr>
        </p:sp>
      </p:grpSp>
      <p:sp>
        <p:nvSpPr>
          <p:cNvPr name="Freeform 13" id="13"/>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23669" y="867401"/>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5" id="5"/>
          <p:cNvSpPr txBox="true"/>
          <p:nvPr/>
        </p:nvSpPr>
        <p:spPr>
          <a:xfrm rot="0">
            <a:off x="4345514" y="2058782"/>
            <a:ext cx="11570643"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Object Detection with YOLO </a:t>
            </a:r>
            <a:r>
              <a:rPr lang="en-US" b="true" sz="6099" spc="-73">
                <a:solidFill>
                  <a:srgbClr val="000000"/>
                </a:solidFill>
                <a:latin typeface="Open Sans Condensed Bold"/>
                <a:ea typeface="Open Sans Condensed Bold"/>
                <a:cs typeface="Open Sans Condensed Bold"/>
                <a:sym typeface="Open Sans Condensed Bold"/>
              </a:rPr>
              <a:t>WORKFLOW</a:t>
            </a:r>
          </a:p>
        </p:txBody>
      </p:sp>
      <p:sp>
        <p:nvSpPr>
          <p:cNvPr name="Freeform 6" id="6"/>
          <p:cNvSpPr/>
          <p:nvPr/>
        </p:nvSpPr>
        <p:spPr>
          <a:xfrm flipH="false" flipV="false" rot="0">
            <a:off x="10585363" y="6096700"/>
            <a:ext cx="866232" cy="386810"/>
          </a:xfrm>
          <a:custGeom>
            <a:avLst/>
            <a:gdLst/>
            <a:ahLst/>
            <a:cxnLst/>
            <a:rect r="r" b="b" t="t" l="l"/>
            <a:pathLst>
              <a:path h="386810" w="866232">
                <a:moveTo>
                  <a:pt x="0" y="0"/>
                </a:moveTo>
                <a:lnTo>
                  <a:pt x="866232" y="0"/>
                </a:lnTo>
                <a:lnTo>
                  <a:pt x="866232" y="386810"/>
                </a:lnTo>
                <a:lnTo>
                  <a:pt x="0" y="386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09329" y="3260125"/>
            <a:ext cx="6591599" cy="1064177"/>
          </a:xfrm>
          <a:prstGeom prst="rect">
            <a:avLst/>
          </a:prstGeom>
        </p:spPr>
        <p:txBody>
          <a:bodyPr anchor="t" rtlCol="false" tIns="0" lIns="0" bIns="0" rIns="0">
            <a:spAutoFit/>
          </a:bodyPr>
          <a:lstStyle/>
          <a:p>
            <a:pPr algn="ctr">
              <a:lnSpc>
                <a:spcPts val="4344"/>
              </a:lnSpc>
              <a:spcBef>
                <a:spcPct val="0"/>
              </a:spcBef>
            </a:pPr>
            <a:r>
              <a:rPr lang="en-US" b="true" sz="3103" spc="-37">
                <a:solidFill>
                  <a:srgbClr val="000000"/>
                </a:solidFill>
                <a:latin typeface="Open Sans Condensed Bold"/>
                <a:ea typeface="Open Sans Condensed Bold"/>
                <a:cs typeface="Open Sans Condensed Bold"/>
                <a:sym typeface="Open Sans Condensed Bold"/>
              </a:rPr>
              <a:t>G</a:t>
            </a:r>
            <a:r>
              <a:rPr lang="en-US" b="true" sz="3103" spc="-37">
                <a:solidFill>
                  <a:srgbClr val="000000"/>
                </a:solidFill>
                <a:latin typeface="Open Sans Condensed Bold"/>
                <a:ea typeface="Open Sans Condensed Bold"/>
                <a:cs typeface="Open Sans Condensed Bold"/>
                <a:sym typeface="Open Sans Condensed Bold"/>
              </a:rPr>
              <a:t>enerate the optimized TorchScriptlite model yolov5s.torchscript.ptl</a:t>
            </a:r>
          </a:p>
        </p:txBody>
      </p:sp>
      <p:sp>
        <p:nvSpPr>
          <p:cNvPr name="Freeform 8" id="8"/>
          <p:cNvSpPr/>
          <p:nvPr/>
        </p:nvSpPr>
        <p:spPr>
          <a:xfrm flipH="false" flipV="false" rot="0">
            <a:off x="353004" y="4543377"/>
            <a:ext cx="9941330" cy="3952446"/>
          </a:xfrm>
          <a:custGeom>
            <a:avLst/>
            <a:gdLst/>
            <a:ahLst/>
            <a:cxnLst/>
            <a:rect r="r" b="b" t="t" l="l"/>
            <a:pathLst>
              <a:path h="3952446" w="9941330">
                <a:moveTo>
                  <a:pt x="0" y="0"/>
                </a:moveTo>
                <a:lnTo>
                  <a:pt x="9941330" y="0"/>
                </a:lnTo>
                <a:lnTo>
                  <a:pt x="9941330" y="3952446"/>
                </a:lnTo>
                <a:lnTo>
                  <a:pt x="0" y="3952446"/>
                </a:lnTo>
                <a:lnTo>
                  <a:pt x="0" y="0"/>
                </a:lnTo>
                <a:close/>
              </a:path>
            </a:pathLst>
          </a:custGeom>
          <a:blipFill>
            <a:blip r:embed="rId8"/>
            <a:stretch>
              <a:fillRect l="0" t="0" r="0" b="0"/>
            </a:stretch>
          </a:blipFill>
        </p:spPr>
      </p:sp>
      <p:sp>
        <p:nvSpPr>
          <p:cNvPr name="Freeform 9" id="9"/>
          <p:cNvSpPr/>
          <p:nvPr/>
        </p:nvSpPr>
        <p:spPr>
          <a:xfrm flipH="false" flipV="false" rot="0">
            <a:off x="11760041" y="4575322"/>
            <a:ext cx="6355923" cy="3429567"/>
          </a:xfrm>
          <a:custGeom>
            <a:avLst/>
            <a:gdLst/>
            <a:ahLst/>
            <a:cxnLst/>
            <a:rect r="r" b="b" t="t" l="l"/>
            <a:pathLst>
              <a:path h="3429567" w="6355923">
                <a:moveTo>
                  <a:pt x="0" y="0"/>
                </a:moveTo>
                <a:lnTo>
                  <a:pt x="6355923" y="0"/>
                </a:lnTo>
                <a:lnTo>
                  <a:pt x="6355923" y="3429567"/>
                </a:lnTo>
                <a:lnTo>
                  <a:pt x="0" y="3429567"/>
                </a:lnTo>
                <a:lnTo>
                  <a:pt x="0" y="0"/>
                </a:lnTo>
                <a:close/>
              </a:path>
            </a:pathLst>
          </a:custGeom>
          <a:blipFill>
            <a:blip r:embed="rId9"/>
            <a:stretch>
              <a:fillRect l="-2719" t="-69133" r="-2719" b="0"/>
            </a:stretch>
          </a:blipFill>
        </p:spPr>
      </p:sp>
      <p:grpSp>
        <p:nvGrpSpPr>
          <p:cNvPr name="Group 10" id="10"/>
          <p:cNvGrpSpPr/>
          <p:nvPr/>
        </p:nvGrpSpPr>
        <p:grpSpPr>
          <a:xfrm rot="0">
            <a:off x="15530466" y="0"/>
            <a:ext cx="2757534" cy="1378767"/>
            <a:chOff x="0" y="0"/>
            <a:chExt cx="3676711" cy="1838356"/>
          </a:xfrm>
        </p:grpSpPr>
        <p:sp>
          <p:nvSpPr>
            <p:cNvPr name="Freeform 11" id="11"/>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0"/>
              <a:stretch>
                <a:fillRect l="0" t="0" r="0" b="0"/>
              </a:stretch>
            </a:blipFill>
          </p:spPr>
        </p:sp>
        <p:sp>
          <p:nvSpPr>
            <p:cNvPr name="Freeform 12" id="12"/>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1"/>
              <a:stretch>
                <a:fillRect l="0" t="0" r="0" b="0"/>
              </a:stretch>
            </a:blipFill>
          </p:spPr>
        </p:sp>
      </p:grpSp>
      <p:sp>
        <p:nvSpPr>
          <p:cNvPr name="Freeform 13" id="13"/>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23669" y="867401"/>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5" id="5"/>
          <p:cNvSpPr txBox="true"/>
          <p:nvPr/>
        </p:nvSpPr>
        <p:spPr>
          <a:xfrm rot="0">
            <a:off x="4345514" y="2058782"/>
            <a:ext cx="11570643"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Object Detection with YOLO </a:t>
            </a:r>
            <a:r>
              <a:rPr lang="en-US" b="true" sz="6099" spc="-73">
                <a:solidFill>
                  <a:srgbClr val="000000"/>
                </a:solidFill>
                <a:latin typeface="Open Sans Condensed Bold"/>
                <a:ea typeface="Open Sans Condensed Bold"/>
                <a:cs typeface="Open Sans Condensed Bold"/>
                <a:sym typeface="Open Sans Condensed Bold"/>
              </a:rPr>
              <a:t>WORKFLOW</a:t>
            </a:r>
          </a:p>
        </p:txBody>
      </p:sp>
      <p:sp>
        <p:nvSpPr>
          <p:cNvPr name="Freeform 6" id="6"/>
          <p:cNvSpPr/>
          <p:nvPr/>
        </p:nvSpPr>
        <p:spPr>
          <a:xfrm flipH="false" flipV="false" rot="0">
            <a:off x="399737" y="3820788"/>
            <a:ext cx="7882807" cy="5944987"/>
          </a:xfrm>
          <a:custGeom>
            <a:avLst/>
            <a:gdLst/>
            <a:ahLst/>
            <a:cxnLst/>
            <a:rect r="r" b="b" t="t" l="l"/>
            <a:pathLst>
              <a:path h="5944987" w="7882807">
                <a:moveTo>
                  <a:pt x="0" y="0"/>
                </a:moveTo>
                <a:lnTo>
                  <a:pt x="7882807" y="0"/>
                </a:lnTo>
                <a:lnTo>
                  <a:pt x="7882807" y="5944987"/>
                </a:lnTo>
                <a:lnTo>
                  <a:pt x="0" y="5944987"/>
                </a:lnTo>
                <a:lnTo>
                  <a:pt x="0" y="0"/>
                </a:lnTo>
                <a:close/>
              </a:path>
            </a:pathLst>
          </a:custGeom>
          <a:blipFill>
            <a:blip r:embed="rId6"/>
            <a:stretch>
              <a:fillRect l="0" t="0" r="0" b="0"/>
            </a:stretch>
          </a:blipFill>
        </p:spPr>
      </p:sp>
      <p:sp>
        <p:nvSpPr>
          <p:cNvPr name="Freeform 7" id="7"/>
          <p:cNvSpPr/>
          <p:nvPr/>
        </p:nvSpPr>
        <p:spPr>
          <a:xfrm flipH="false" flipV="false" rot="0">
            <a:off x="8611692" y="6599876"/>
            <a:ext cx="866232" cy="386810"/>
          </a:xfrm>
          <a:custGeom>
            <a:avLst/>
            <a:gdLst/>
            <a:ahLst/>
            <a:cxnLst/>
            <a:rect r="r" b="b" t="t" l="l"/>
            <a:pathLst>
              <a:path h="386810" w="866232">
                <a:moveTo>
                  <a:pt x="0" y="0"/>
                </a:moveTo>
                <a:lnTo>
                  <a:pt x="866232" y="0"/>
                </a:lnTo>
                <a:lnTo>
                  <a:pt x="866232" y="386811"/>
                </a:lnTo>
                <a:lnTo>
                  <a:pt x="0" y="3868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9807072" y="3820788"/>
            <a:ext cx="7871190" cy="5944987"/>
          </a:xfrm>
          <a:custGeom>
            <a:avLst/>
            <a:gdLst/>
            <a:ahLst/>
            <a:cxnLst/>
            <a:rect r="r" b="b" t="t" l="l"/>
            <a:pathLst>
              <a:path h="5944987" w="7871190">
                <a:moveTo>
                  <a:pt x="0" y="0"/>
                </a:moveTo>
                <a:lnTo>
                  <a:pt x="7871191" y="0"/>
                </a:lnTo>
                <a:lnTo>
                  <a:pt x="7871191" y="5944987"/>
                </a:lnTo>
                <a:lnTo>
                  <a:pt x="0" y="5944987"/>
                </a:lnTo>
                <a:lnTo>
                  <a:pt x="0" y="0"/>
                </a:lnTo>
                <a:close/>
              </a:path>
            </a:pathLst>
          </a:custGeom>
          <a:blipFill>
            <a:blip r:embed="rId9"/>
            <a:stretch>
              <a:fillRect l="0" t="0" r="0" b="0"/>
            </a:stretch>
          </a:blipFill>
        </p:spPr>
      </p:sp>
      <p:sp>
        <p:nvSpPr>
          <p:cNvPr name="TextBox 9" id="9"/>
          <p:cNvSpPr txBox="true"/>
          <p:nvPr/>
        </p:nvSpPr>
        <p:spPr>
          <a:xfrm rot="0">
            <a:off x="432402" y="3196090"/>
            <a:ext cx="2826097" cy="521252"/>
          </a:xfrm>
          <a:prstGeom prst="rect">
            <a:avLst/>
          </a:prstGeom>
        </p:spPr>
        <p:txBody>
          <a:bodyPr anchor="t" rtlCol="false" tIns="0" lIns="0" bIns="0" rIns="0">
            <a:spAutoFit/>
          </a:bodyPr>
          <a:lstStyle/>
          <a:p>
            <a:pPr algn="ctr">
              <a:lnSpc>
                <a:spcPts val="4344"/>
              </a:lnSpc>
              <a:spcBef>
                <a:spcPct val="0"/>
              </a:spcBef>
            </a:pPr>
            <a:r>
              <a:rPr lang="en-US" b="true" sz="3103" spc="-37">
                <a:solidFill>
                  <a:srgbClr val="000000"/>
                </a:solidFill>
                <a:latin typeface="Open Sans Condensed Bold"/>
                <a:ea typeface="Open Sans Condensed Bold"/>
                <a:cs typeface="Open Sans Condensed Bold"/>
                <a:sym typeface="Open Sans Condensed Bold"/>
              </a:rPr>
              <a:t>Create New Project</a:t>
            </a:r>
          </a:p>
        </p:txBody>
      </p:sp>
      <p:grpSp>
        <p:nvGrpSpPr>
          <p:cNvPr name="Group 10" id="10"/>
          <p:cNvGrpSpPr/>
          <p:nvPr/>
        </p:nvGrpSpPr>
        <p:grpSpPr>
          <a:xfrm rot="0">
            <a:off x="15530466" y="0"/>
            <a:ext cx="2757534" cy="1378767"/>
            <a:chOff x="0" y="0"/>
            <a:chExt cx="3676711" cy="1838356"/>
          </a:xfrm>
        </p:grpSpPr>
        <p:sp>
          <p:nvSpPr>
            <p:cNvPr name="Freeform 11" id="11"/>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0"/>
              <a:stretch>
                <a:fillRect l="0" t="0" r="0" b="0"/>
              </a:stretch>
            </a:blipFill>
          </p:spPr>
        </p:sp>
        <p:sp>
          <p:nvSpPr>
            <p:cNvPr name="Freeform 12" id="12"/>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1"/>
              <a:stretch>
                <a:fillRect l="0" t="0" r="0" b="0"/>
              </a:stretch>
            </a:blipFill>
          </p:spPr>
        </p:sp>
      </p:grpSp>
      <p:sp>
        <p:nvSpPr>
          <p:cNvPr name="Freeform 13" id="13"/>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23669" y="311149"/>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5" id="5"/>
          <p:cNvSpPr txBox="true"/>
          <p:nvPr/>
        </p:nvSpPr>
        <p:spPr>
          <a:xfrm rot="0">
            <a:off x="4345514" y="1466532"/>
            <a:ext cx="11570643"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Object Detection with YOLO </a:t>
            </a:r>
            <a:r>
              <a:rPr lang="en-US" b="true" sz="6099" spc="-73">
                <a:solidFill>
                  <a:srgbClr val="000000"/>
                </a:solidFill>
                <a:latin typeface="Open Sans Condensed Bold"/>
                <a:ea typeface="Open Sans Condensed Bold"/>
                <a:cs typeface="Open Sans Condensed Bold"/>
                <a:sym typeface="Open Sans Condensed Bold"/>
              </a:rPr>
              <a:t>WORKFLOW</a:t>
            </a:r>
          </a:p>
        </p:txBody>
      </p:sp>
      <p:sp>
        <p:nvSpPr>
          <p:cNvPr name="TextBox 6" id="6"/>
          <p:cNvSpPr txBox="true"/>
          <p:nvPr/>
        </p:nvSpPr>
        <p:spPr>
          <a:xfrm rot="0">
            <a:off x="0" y="3196090"/>
            <a:ext cx="6531791" cy="521252"/>
          </a:xfrm>
          <a:prstGeom prst="rect">
            <a:avLst/>
          </a:prstGeom>
        </p:spPr>
        <p:txBody>
          <a:bodyPr anchor="t" rtlCol="false" tIns="0" lIns="0" bIns="0" rIns="0">
            <a:spAutoFit/>
          </a:bodyPr>
          <a:lstStyle/>
          <a:p>
            <a:pPr algn="ctr">
              <a:lnSpc>
                <a:spcPts val="4344"/>
              </a:lnSpc>
              <a:spcBef>
                <a:spcPct val="0"/>
              </a:spcBef>
            </a:pPr>
            <a:r>
              <a:rPr lang="en-US" b="true" sz="3103" spc="-37">
                <a:solidFill>
                  <a:srgbClr val="000000"/>
                </a:solidFill>
                <a:latin typeface="Open Sans Condensed Bold"/>
                <a:ea typeface="Open Sans Condensed Bold"/>
                <a:cs typeface="Open Sans Condensed Bold"/>
                <a:sym typeface="Open Sans Condensed Bold"/>
              </a:rPr>
              <a:t>PyTo</a:t>
            </a:r>
            <a:r>
              <a:rPr lang="en-US" b="true" sz="3103" spc="-37">
                <a:solidFill>
                  <a:srgbClr val="000000"/>
                </a:solidFill>
                <a:latin typeface="Open Sans Condensed Bold"/>
                <a:ea typeface="Open Sans Condensed Bold"/>
                <a:cs typeface="Open Sans Condensed Bold"/>
                <a:sym typeface="Open Sans Condensed Bold"/>
              </a:rPr>
              <a:t>rchAndroid API Configuration</a:t>
            </a:r>
          </a:p>
        </p:txBody>
      </p:sp>
      <p:sp>
        <p:nvSpPr>
          <p:cNvPr name="Freeform 7" id="7"/>
          <p:cNvSpPr/>
          <p:nvPr/>
        </p:nvSpPr>
        <p:spPr>
          <a:xfrm flipH="false" flipV="false" rot="0">
            <a:off x="5874346" y="6091733"/>
            <a:ext cx="1744694" cy="385953"/>
          </a:xfrm>
          <a:custGeom>
            <a:avLst/>
            <a:gdLst/>
            <a:ahLst/>
            <a:cxnLst/>
            <a:rect r="r" b="b" t="t" l="l"/>
            <a:pathLst>
              <a:path h="385953" w="1744694">
                <a:moveTo>
                  <a:pt x="0" y="0"/>
                </a:moveTo>
                <a:lnTo>
                  <a:pt x="1744694" y="0"/>
                </a:lnTo>
                <a:lnTo>
                  <a:pt x="1744694" y="385953"/>
                </a:lnTo>
                <a:lnTo>
                  <a:pt x="0" y="3859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88113" y="4844459"/>
            <a:ext cx="5531380" cy="2880501"/>
          </a:xfrm>
          <a:custGeom>
            <a:avLst/>
            <a:gdLst/>
            <a:ahLst/>
            <a:cxnLst/>
            <a:rect r="r" b="b" t="t" l="l"/>
            <a:pathLst>
              <a:path h="2880501" w="5531380">
                <a:moveTo>
                  <a:pt x="0" y="0"/>
                </a:moveTo>
                <a:lnTo>
                  <a:pt x="5531380" y="0"/>
                </a:lnTo>
                <a:lnTo>
                  <a:pt x="5531380" y="2880501"/>
                </a:lnTo>
                <a:lnTo>
                  <a:pt x="0" y="2880501"/>
                </a:lnTo>
                <a:lnTo>
                  <a:pt x="0" y="0"/>
                </a:lnTo>
                <a:close/>
              </a:path>
            </a:pathLst>
          </a:custGeom>
          <a:blipFill>
            <a:blip r:embed="rId8"/>
            <a:stretch>
              <a:fillRect l="0" t="0" r="0" b="0"/>
            </a:stretch>
          </a:blipFill>
        </p:spPr>
      </p:sp>
      <p:sp>
        <p:nvSpPr>
          <p:cNvPr name="Freeform 9" id="9"/>
          <p:cNvSpPr/>
          <p:nvPr/>
        </p:nvSpPr>
        <p:spPr>
          <a:xfrm flipH="false" flipV="false" rot="0">
            <a:off x="7773893" y="2618983"/>
            <a:ext cx="9794716" cy="7331453"/>
          </a:xfrm>
          <a:custGeom>
            <a:avLst/>
            <a:gdLst/>
            <a:ahLst/>
            <a:cxnLst/>
            <a:rect r="r" b="b" t="t" l="l"/>
            <a:pathLst>
              <a:path h="7331453" w="9794716">
                <a:moveTo>
                  <a:pt x="0" y="0"/>
                </a:moveTo>
                <a:lnTo>
                  <a:pt x="9794716" y="0"/>
                </a:lnTo>
                <a:lnTo>
                  <a:pt x="9794716" y="7331453"/>
                </a:lnTo>
                <a:lnTo>
                  <a:pt x="0" y="7331453"/>
                </a:lnTo>
                <a:lnTo>
                  <a:pt x="0" y="0"/>
                </a:lnTo>
                <a:close/>
              </a:path>
            </a:pathLst>
          </a:custGeom>
          <a:blipFill>
            <a:blip r:embed="rId9"/>
            <a:stretch>
              <a:fillRect l="0" t="0" r="0" b="0"/>
            </a:stretch>
          </a:blipFill>
        </p:spPr>
      </p:sp>
      <p:grpSp>
        <p:nvGrpSpPr>
          <p:cNvPr name="Group 10" id="10"/>
          <p:cNvGrpSpPr/>
          <p:nvPr/>
        </p:nvGrpSpPr>
        <p:grpSpPr>
          <a:xfrm rot="0">
            <a:off x="15559041" y="0"/>
            <a:ext cx="2757534" cy="1378767"/>
            <a:chOff x="0" y="0"/>
            <a:chExt cx="3676711" cy="1838356"/>
          </a:xfrm>
        </p:grpSpPr>
        <p:sp>
          <p:nvSpPr>
            <p:cNvPr name="Freeform 11" id="11"/>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0"/>
              <a:stretch>
                <a:fillRect l="0" t="0" r="0" b="0"/>
              </a:stretch>
            </a:blipFill>
          </p:spPr>
        </p:sp>
        <p:sp>
          <p:nvSpPr>
            <p:cNvPr name="Freeform 12" id="12"/>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1"/>
              <a:stretch>
                <a:fillRect l="0" t="0" r="0" b="0"/>
              </a:stretch>
            </a:blipFill>
          </p:spPr>
        </p:sp>
      </p:grpSp>
      <p:sp>
        <p:nvSpPr>
          <p:cNvPr name="Freeform 13" id="13"/>
          <p:cNvSpPr/>
          <p:nvPr/>
        </p:nvSpPr>
        <p:spPr>
          <a:xfrm flipH="false" flipV="false" rot="0">
            <a:off x="28575"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23669" y="311149"/>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5" id="5"/>
          <p:cNvSpPr txBox="true"/>
          <p:nvPr/>
        </p:nvSpPr>
        <p:spPr>
          <a:xfrm rot="0">
            <a:off x="4345514" y="1466532"/>
            <a:ext cx="11570643"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Object Detection with YOLO </a:t>
            </a:r>
            <a:r>
              <a:rPr lang="en-US" b="true" sz="6099" spc="-73">
                <a:solidFill>
                  <a:srgbClr val="000000"/>
                </a:solidFill>
                <a:latin typeface="Open Sans Condensed Bold"/>
                <a:ea typeface="Open Sans Condensed Bold"/>
                <a:cs typeface="Open Sans Condensed Bold"/>
                <a:sym typeface="Open Sans Condensed Bold"/>
              </a:rPr>
              <a:t>WORKFLOW</a:t>
            </a:r>
          </a:p>
        </p:txBody>
      </p:sp>
      <p:sp>
        <p:nvSpPr>
          <p:cNvPr name="TextBox 6" id="6"/>
          <p:cNvSpPr txBox="true"/>
          <p:nvPr/>
        </p:nvSpPr>
        <p:spPr>
          <a:xfrm rot="0">
            <a:off x="5727412" y="2937938"/>
            <a:ext cx="8221373" cy="521252"/>
          </a:xfrm>
          <a:prstGeom prst="rect">
            <a:avLst/>
          </a:prstGeom>
        </p:spPr>
        <p:txBody>
          <a:bodyPr anchor="t" rtlCol="false" tIns="0" lIns="0" bIns="0" rIns="0">
            <a:spAutoFit/>
          </a:bodyPr>
          <a:lstStyle/>
          <a:p>
            <a:pPr algn="ctr">
              <a:lnSpc>
                <a:spcPts val="4344"/>
              </a:lnSpc>
              <a:spcBef>
                <a:spcPct val="0"/>
              </a:spcBef>
            </a:pPr>
            <a:r>
              <a:rPr lang="en-US" b="true" sz="3103" spc="-37">
                <a:solidFill>
                  <a:srgbClr val="000000"/>
                </a:solidFill>
                <a:latin typeface="Open Sans Condensed Bold"/>
                <a:ea typeface="Open Sans Condensed Bold"/>
                <a:cs typeface="Open Sans Condensed Bold"/>
                <a:sym typeface="Open Sans Condensed Bold"/>
              </a:rPr>
              <a:t>C</a:t>
            </a:r>
            <a:r>
              <a:rPr lang="en-US" b="true" sz="3103" spc="-37">
                <a:solidFill>
                  <a:srgbClr val="000000"/>
                </a:solidFill>
                <a:latin typeface="Open Sans Condensed Bold"/>
                <a:ea typeface="Open Sans Condensed Bold"/>
                <a:cs typeface="Open Sans Condensed Bold"/>
                <a:sym typeface="Open Sans Condensed Bold"/>
              </a:rPr>
              <a:t>reate Assestsfolder to store PytorchLite Model</a:t>
            </a:r>
          </a:p>
        </p:txBody>
      </p:sp>
      <p:sp>
        <p:nvSpPr>
          <p:cNvPr name="Freeform 7" id="7"/>
          <p:cNvSpPr/>
          <p:nvPr/>
        </p:nvSpPr>
        <p:spPr>
          <a:xfrm flipH="false" flipV="false" rot="0">
            <a:off x="315664" y="5333108"/>
            <a:ext cx="4865680" cy="2472206"/>
          </a:xfrm>
          <a:custGeom>
            <a:avLst/>
            <a:gdLst/>
            <a:ahLst/>
            <a:cxnLst/>
            <a:rect r="r" b="b" t="t" l="l"/>
            <a:pathLst>
              <a:path h="2472206" w="4865680">
                <a:moveTo>
                  <a:pt x="0" y="0"/>
                </a:moveTo>
                <a:lnTo>
                  <a:pt x="4865680" y="0"/>
                </a:lnTo>
                <a:lnTo>
                  <a:pt x="4865680" y="2472206"/>
                </a:lnTo>
                <a:lnTo>
                  <a:pt x="0" y="2472206"/>
                </a:lnTo>
                <a:lnTo>
                  <a:pt x="0" y="0"/>
                </a:lnTo>
                <a:close/>
              </a:path>
            </a:pathLst>
          </a:custGeom>
          <a:blipFill>
            <a:blip r:embed="rId6"/>
            <a:stretch>
              <a:fillRect l="0" t="0" r="0" b="0"/>
            </a:stretch>
          </a:blipFill>
        </p:spPr>
      </p:sp>
      <p:sp>
        <p:nvSpPr>
          <p:cNvPr name="Freeform 8" id="8"/>
          <p:cNvSpPr/>
          <p:nvPr/>
        </p:nvSpPr>
        <p:spPr>
          <a:xfrm flipH="false" flipV="false" rot="0">
            <a:off x="5956012" y="4412753"/>
            <a:ext cx="6821957" cy="4312917"/>
          </a:xfrm>
          <a:custGeom>
            <a:avLst/>
            <a:gdLst/>
            <a:ahLst/>
            <a:cxnLst/>
            <a:rect r="r" b="b" t="t" l="l"/>
            <a:pathLst>
              <a:path h="4312917" w="6821957">
                <a:moveTo>
                  <a:pt x="0" y="0"/>
                </a:moveTo>
                <a:lnTo>
                  <a:pt x="6821957" y="0"/>
                </a:lnTo>
                <a:lnTo>
                  <a:pt x="6821957" y="4312916"/>
                </a:lnTo>
                <a:lnTo>
                  <a:pt x="0" y="4312916"/>
                </a:lnTo>
                <a:lnTo>
                  <a:pt x="0" y="0"/>
                </a:lnTo>
                <a:close/>
              </a:path>
            </a:pathLst>
          </a:custGeom>
          <a:blipFill>
            <a:blip r:embed="rId7"/>
            <a:stretch>
              <a:fillRect l="0" t="0" r="0" b="0"/>
            </a:stretch>
          </a:blipFill>
        </p:spPr>
      </p:sp>
      <p:sp>
        <p:nvSpPr>
          <p:cNvPr name="Freeform 9" id="9"/>
          <p:cNvSpPr/>
          <p:nvPr/>
        </p:nvSpPr>
        <p:spPr>
          <a:xfrm flipH="false" flipV="false" rot="0">
            <a:off x="5181344" y="6401023"/>
            <a:ext cx="546068" cy="336375"/>
          </a:xfrm>
          <a:custGeom>
            <a:avLst/>
            <a:gdLst/>
            <a:ahLst/>
            <a:cxnLst/>
            <a:rect r="r" b="b" t="t" l="l"/>
            <a:pathLst>
              <a:path h="336375" w="546068">
                <a:moveTo>
                  <a:pt x="0" y="0"/>
                </a:moveTo>
                <a:lnTo>
                  <a:pt x="546068" y="0"/>
                </a:lnTo>
                <a:lnTo>
                  <a:pt x="546068" y="336376"/>
                </a:lnTo>
                <a:lnTo>
                  <a:pt x="0" y="3363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81237" y="4167989"/>
            <a:ext cx="3869279" cy="4802445"/>
          </a:xfrm>
          <a:custGeom>
            <a:avLst/>
            <a:gdLst/>
            <a:ahLst/>
            <a:cxnLst/>
            <a:rect r="r" b="b" t="t" l="l"/>
            <a:pathLst>
              <a:path h="4802445" w="3869279">
                <a:moveTo>
                  <a:pt x="0" y="0"/>
                </a:moveTo>
                <a:lnTo>
                  <a:pt x="3869278" y="0"/>
                </a:lnTo>
                <a:lnTo>
                  <a:pt x="3869278" y="4802444"/>
                </a:lnTo>
                <a:lnTo>
                  <a:pt x="0" y="4802444"/>
                </a:lnTo>
                <a:lnTo>
                  <a:pt x="0" y="0"/>
                </a:lnTo>
                <a:close/>
              </a:path>
            </a:pathLst>
          </a:custGeom>
          <a:blipFill>
            <a:blip r:embed="rId10"/>
            <a:stretch>
              <a:fillRect l="0" t="0" r="0" b="0"/>
            </a:stretch>
          </a:blipFill>
        </p:spPr>
      </p:sp>
      <p:sp>
        <p:nvSpPr>
          <p:cNvPr name="Freeform 11" id="11"/>
          <p:cNvSpPr/>
          <p:nvPr/>
        </p:nvSpPr>
        <p:spPr>
          <a:xfrm flipH="false" flipV="false" rot="0">
            <a:off x="13006569" y="6401023"/>
            <a:ext cx="546068" cy="336375"/>
          </a:xfrm>
          <a:custGeom>
            <a:avLst/>
            <a:gdLst/>
            <a:ahLst/>
            <a:cxnLst/>
            <a:rect r="r" b="b" t="t" l="l"/>
            <a:pathLst>
              <a:path h="336375" w="546068">
                <a:moveTo>
                  <a:pt x="0" y="0"/>
                </a:moveTo>
                <a:lnTo>
                  <a:pt x="546068" y="0"/>
                </a:lnTo>
                <a:lnTo>
                  <a:pt x="546068" y="336376"/>
                </a:lnTo>
                <a:lnTo>
                  <a:pt x="0" y="336376"/>
                </a:lnTo>
                <a:lnTo>
                  <a:pt x="0" y="0"/>
                </a:lnTo>
                <a:close/>
              </a:path>
            </a:pathLst>
          </a:custGeom>
          <a:blipFill>
            <a:blip r:embed="rId8">
              <a:extLst>
                <a:ext uri="{96DAC541-7B7A-43D3-8B79-37D633B846F1}">
                  <asvg:svgBlip xmlns:asvg="http://schemas.microsoft.com/office/drawing/2016/SVG/main" r:embed="rId11"/>
                </a:ext>
              </a:extLst>
            </a:blip>
            <a:stretch>
              <a:fillRect l="0" t="0" r="0" b="0"/>
            </a:stretch>
          </a:blipFill>
        </p:spPr>
      </p:sp>
      <p:grpSp>
        <p:nvGrpSpPr>
          <p:cNvPr name="Group 12" id="12"/>
          <p:cNvGrpSpPr/>
          <p:nvPr/>
        </p:nvGrpSpPr>
        <p:grpSpPr>
          <a:xfrm rot="0">
            <a:off x="15530466" y="0"/>
            <a:ext cx="2757534" cy="1378767"/>
            <a:chOff x="0" y="0"/>
            <a:chExt cx="3676711" cy="1838356"/>
          </a:xfrm>
        </p:grpSpPr>
        <p:sp>
          <p:nvSpPr>
            <p:cNvPr name="Freeform 13" id="13"/>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2"/>
              <a:stretch>
                <a:fillRect l="0" t="0" r="0" b="0"/>
              </a:stretch>
            </a:blipFill>
          </p:spPr>
        </p:sp>
        <p:sp>
          <p:nvSpPr>
            <p:cNvPr name="Freeform 14" id="14"/>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3"/>
              <a:stretch>
                <a:fillRect l="0" t="0" r="0" b="0"/>
              </a:stretch>
            </a:blipFill>
          </p:spPr>
        </p:sp>
      </p:grpSp>
      <p:sp>
        <p:nvSpPr>
          <p:cNvPr name="Freeform 15" id="15"/>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23669" y="311149"/>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5" id="5"/>
          <p:cNvSpPr txBox="true"/>
          <p:nvPr/>
        </p:nvSpPr>
        <p:spPr>
          <a:xfrm rot="0">
            <a:off x="4345514" y="1466532"/>
            <a:ext cx="11570643"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Object Detection with YOLO </a:t>
            </a:r>
            <a:r>
              <a:rPr lang="en-US" b="true" sz="6099" spc="-73">
                <a:solidFill>
                  <a:srgbClr val="000000"/>
                </a:solidFill>
                <a:latin typeface="Open Sans Condensed Bold"/>
                <a:ea typeface="Open Sans Condensed Bold"/>
                <a:cs typeface="Open Sans Condensed Bold"/>
                <a:sym typeface="Open Sans Condensed Bold"/>
              </a:rPr>
              <a:t>WORKFLOW</a:t>
            </a:r>
          </a:p>
        </p:txBody>
      </p:sp>
      <p:sp>
        <p:nvSpPr>
          <p:cNvPr name="TextBox 6" id="6"/>
          <p:cNvSpPr txBox="true"/>
          <p:nvPr/>
        </p:nvSpPr>
        <p:spPr>
          <a:xfrm rot="0">
            <a:off x="1283585" y="3253774"/>
            <a:ext cx="8221373" cy="521252"/>
          </a:xfrm>
          <a:prstGeom prst="rect">
            <a:avLst/>
          </a:prstGeom>
        </p:spPr>
        <p:txBody>
          <a:bodyPr anchor="t" rtlCol="false" tIns="0" lIns="0" bIns="0" rIns="0">
            <a:spAutoFit/>
          </a:bodyPr>
          <a:lstStyle/>
          <a:p>
            <a:pPr algn="l">
              <a:lnSpc>
                <a:spcPts val="4344"/>
              </a:lnSpc>
              <a:spcBef>
                <a:spcPct val="0"/>
              </a:spcBef>
            </a:pPr>
            <a:r>
              <a:rPr lang="en-US" b="true" sz="3103" spc="-37">
                <a:solidFill>
                  <a:srgbClr val="000000"/>
                </a:solidFill>
                <a:latin typeface="Open Sans Condensed Bold"/>
                <a:ea typeface="Open Sans Condensed Bold"/>
                <a:cs typeface="Open Sans Condensed Bold"/>
                <a:sym typeface="Open Sans Condensed Bold"/>
              </a:rPr>
              <a:t>Load Yolov5 model and class label</a:t>
            </a:r>
          </a:p>
        </p:txBody>
      </p:sp>
      <p:sp>
        <p:nvSpPr>
          <p:cNvPr name="Freeform 7" id="7"/>
          <p:cNvSpPr/>
          <p:nvPr/>
        </p:nvSpPr>
        <p:spPr>
          <a:xfrm flipH="false" flipV="false" rot="0">
            <a:off x="1283585" y="4010025"/>
            <a:ext cx="16336698" cy="5080120"/>
          </a:xfrm>
          <a:custGeom>
            <a:avLst/>
            <a:gdLst/>
            <a:ahLst/>
            <a:cxnLst/>
            <a:rect r="r" b="b" t="t" l="l"/>
            <a:pathLst>
              <a:path h="5080120" w="16336698">
                <a:moveTo>
                  <a:pt x="0" y="0"/>
                </a:moveTo>
                <a:lnTo>
                  <a:pt x="16336698" y="0"/>
                </a:lnTo>
                <a:lnTo>
                  <a:pt x="16336698" y="5080120"/>
                </a:lnTo>
                <a:lnTo>
                  <a:pt x="0" y="5080120"/>
                </a:lnTo>
                <a:lnTo>
                  <a:pt x="0" y="0"/>
                </a:lnTo>
                <a:close/>
              </a:path>
            </a:pathLst>
          </a:custGeom>
          <a:blipFill>
            <a:blip r:embed="rId6"/>
            <a:stretch>
              <a:fillRect l="0" t="0" r="0" b="0"/>
            </a:stretch>
          </a:blipFill>
        </p:spPr>
      </p:sp>
      <p:grpSp>
        <p:nvGrpSpPr>
          <p:cNvPr name="Group 8" id="8"/>
          <p:cNvGrpSpPr/>
          <p:nvPr/>
        </p:nvGrpSpPr>
        <p:grpSpPr>
          <a:xfrm rot="0">
            <a:off x="15530466" y="0"/>
            <a:ext cx="2757534" cy="1378767"/>
            <a:chOff x="0" y="0"/>
            <a:chExt cx="3676711" cy="1838356"/>
          </a:xfrm>
        </p:grpSpPr>
        <p:sp>
          <p:nvSpPr>
            <p:cNvPr name="Freeform 9" id="9"/>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7"/>
              <a:stretch>
                <a:fillRect l="0" t="0" r="0" b="0"/>
              </a:stretch>
            </a:blipFill>
          </p:spPr>
        </p:sp>
        <p:sp>
          <p:nvSpPr>
            <p:cNvPr name="Freeform 10" id="10"/>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8"/>
              <a:stretch>
                <a:fillRect l="0" t="0" r="0" b="0"/>
              </a:stretch>
            </a:blipFill>
          </p:spPr>
        </p:sp>
      </p:grpSp>
      <p:sp>
        <p:nvSpPr>
          <p:cNvPr name="Freeform 11" id="11"/>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9"/>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23669" y="311149"/>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5" id="5"/>
          <p:cNvSpPr txBox="true"/>
          <p:nvPr/>
        </p:nvSpPr>
        <p:spPr>
          <a:xfrm rot="0">
            <a:off x="4345514" y="1466532"/>
            <a:ext cx="11570643"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Object Detection with YOLO </a:t>
            </a:r>
            <a:r>
              <a:rPr lang="en-US" b="true" sz="6099" spc="-73">
                <a:solidFill>
                  <a:srgbClr val="000000"/>
                </a:solidFill>
                <a:latin typeface="Open Sans Condensed Bold"/>
                <a:ea typeface="Open Sans Condensed Bold"/>
                <a:cs typeface="Open Sans Condensed Bold"/>
                <a:sym typeface="Open Sans Condensed Bold"/>
              </a:rPr>
              <a:t>WORKFLOW</a:t>
            </a:r>
          </a:p>
        </p:txBody>
      </p:sp>
      <p:sp>
        <p:nvSpPr>
          <p:cNvPr name="TextBox 6" id="6"/>
          <p:cNvSpPr txBox="true"/>
          <p:nvPr/>
        </p:nvSpPr>
        <p:spPr>
          <a:xfrm rot="0">
            <a:off x="1283585" y="3253774"/>
            <a:ext cx="8221373" cy="1064177"/>
          </a:xfrm>
          <a:prstGeom prst="rect">
            <a:avLst/>
          </a:prstGeom>
        </p:spPr>
        <p:txBody>
          <a:bodyPr anchor="t" rtlCol="false" tIns="0" lIns="0" bIns="0" rIns="0">
            <a:spAutoFit/>
          </a:bodyPr>
          <a:lstStyle/>
          <a:p>
            <a:pPr algn="l">
              <a:lnSpc>
                <a:spcPts val="4344"/>
              </a:lnSpc>
              <a:spcBef>
                <a:spcPct val="0"/>
              </a:spcBef>
            </a:pPr>
            <a:r>
              <a:rPr lang="en-US" b="true" sz="3103" spc="-37">
                <a:solidFill>
                  <a:srgbClr val="000000"/>
                </a:solidFill>
                <a:latin typeface="Open Sans Condensed Bold"/>
                <a:ea typeface="Open Sans Condensed Bold"/>
                <a:cs typeface="Open Sans Condensed Bold"/>
                <a:sym typeface="Open Sans Condensed Bold"/>
              </a:rPr>
              <a:t>Use</a:t>
            </a:r>
            <a:r>
              <a:rPr lang="en-US" b="true" sz="3103" spc="-37">
                <a:solidFill>
                  <a:srgbClr val="000000"/>
                </a:solidFill>
                <a:latin typeface="Open Sans Condensed Bold"/>
                <a:ea typeface="Open Sans Condensed Bold"/>
                <a:cs typeface="Open Sans Condensed Bold"/>
                <a:sym typeface="Open Sans Condensed Bold"/>
              </a:rPr>
              <a:t> Yolov5 for detection</a:t>
            </a:r>
          </a:p>
          <a:p>
            <a:pPr algn="l">
              <a:lnSpc>
                <a:spcPts val="4344"/>
              </a:lnSpc>
              <a:spcBef>
                <a:spcPct val="0"/>
              </a:spcBef>
            </a:pPr>
          </a:p>
        </p:txBody>
      </p:sp>
      <p:sp>
        <p:nvSpPr>
          <p:cNvPr name="Freeform 7" id="7"/>
          <p:cNvSpPr/>
          <p:nvPr/>
        </p:nvSpPr>
        <p:spPr>
          <a:xfrm flipH="false" flipV="false" rot="0">
            <a:off x="1283585" y="4010025"/>
            <a:ext cx="15975715" cy="5345897"/>
          </a:xfrm>
          <a:custGeom>
            <a:avLst/>
            <a:gdLst/>
            <a:ahLst/>
            <a:cxnLst/>
            <a:rect r="r" b="b" t="t" l="l"/>
            <a:pathLst>
              <a:path h="5345897" w="15975715">
                <a:moveTo>
                  <a:pt x="0" y="0"/>
                </a:moveTo>
                <a:lnTo>
                  <a:pt x="15975715" y="0"/>
                </a:lnTo>
                <a:lnTo>
                  <a:pt x="15975715" y="5345897"/>
                </a:lnTo>
                <a:lnTo>
                  <a:pt x="0" y="5345897"/>
                </a:lnTo>
                <a:lnTo>
                  <a:pt x="0" y="0"/>
                </a:lnTo>
                <a:close/>
              </a:path>
            </a:pathLst>
          </a:custGeom>
          <a:blipFill>
            <a:blip r:embed="rId6"/>
            <a:stretch>
              <a:fillRect l="0" t="0" r="0" b="0"/>
            </a:stretch>
          </a:blipFill>
        </p:spPr>
      </p:sp>
      <p:grpSp>
        <p:nvGrpSpPr>
          <p:cNvPr name="Group 8" id="8"/>
          <p:cNvGrpSpPr/>
          <p:nvPr/>
        </p:nvGrpSpPr>
        <p:grpSpPr>
          <a:xfrm rot="0">
            <a:off x="15530466" y="0"/>
            <a:ext cx="2757534" cy="1378767"/>
            <a:chOff x="0" y="0"/>
            <a:chExt cx="3676711" cy="1838356"/>
          </a:xfrm>
        </p:grpSpPr>
        <p:sp>
          <p:nvSpPr>
            <p:cNvPr name="Freeform 9" id="9"/>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7"/>
              <a:stretch>
                <a:fillRect l="0" t="0" r="0" b="0"/>
              </a:stretch>
            </a:blipFill>
          </p:spPr>
        </p:sp>
        <p:sp>
          <p:nvSpPr>
            <p:cNvPr name="Freeform 10" id="10"/>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8"/>
              <a:stretch>
                <a:fillRect l="0" t="0" r="0" b="0"/>
              </a:stretch>
            </a:blipFill>
          </p:spPr>
        </p:sp>
      </p:grpSp>
      <p:sp>
        <p:nvSpPr>
          <p:cNvPr name="Freeform 11" id="11"/>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9"/>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23669" y="311149"/>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5" id="5"/>
          <p:cNvSpPr txBox="true"/>
          <p:nvPr/>
        </p:nvSpPr>
        <p:spPr>
          <a:xfrm rot="0">
            <a:off x="4345514" y="1466532"/>
            <a:ext cx="11570643"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Object Detection with YOLO </a:t>
            </a:r>
            <a:r>
              <a:rPr lang="en-US" b="true" sz="6099" spc="-73">
                <a:solidFill>
                  <a:srgbClr val="000000"/>
                </a:solidFill>
                <a:latin typeface="Open Sans Condensed Bold"/>
                <a:ea typeface="Open Sans Condensed Bold"/>
                <a:cs typeface="Open Sans Condensed Bold"/>
                <a:sym typeface="Open Sans Condensed Bold"/>
              </a:rPr>
              <a:t>WORKFLOW</a:t>
            </a:r>
          </a:p>
        </p:txBody>
      </p:sp>
      <p:sp>
        <p:nvSpPr>
          <p:cNvPr name="TextBox 6" id="6"/>
          <p:cNvSpPr txBox="true"/>
          <p:nvPr/>
        </p:nvSpPr>
        <p:spPr>
          <a:xfrm rot="0">
            <a:off x="1283585" y="2536075"/>
            <a:ext cx="8221373" cy="521252"/>
          </a:xfrm>
          <a:prstGeom prst="rect">
            <a:avLst/>
          </a:prstGeom>
        </p:spPr>
        <p:txBody>
          <a:bodyPr anchor="t" rtlCol="false" tIns="0" lIns="0" bIns="0" rIns="0">
            <a:spAutoFit/>
          </a:bodyPr>
          <a:lstStyle/>
          <a:p>
            <a:pPr algn="l">
              <a:lnSpc>
                <a:spcPts val="4344"/>
              </a:lnSpc>
              <a:spcBef>
                <a:spcPct val="0"/>
              </a:spcBef>
            </a:pPr>
            <a:r>
              <a:rPr lang="en-US" b="true" sz="3103" spc="-37">
                <a:solidFill>
                  <a:srgbClr val="000000"/>
                </a:solidFill>
                <a:latin typeface="Open Sans Condensed Bold"/>
                <a:ea typeface="Open Sans Condensed Bold"/>
                <a:cs typeface="Open Sans Condensed Bold"/>
                <a:sym typeface="Open Sans Condensed Bold"/>
              </a:rPr>
              <a:t>Setup</a:t>
            </a:r>
            <a:r>
              <a:rPr lang="en-US" b="true" sz="3103" spc="-37">
                <a:solidFill>
                  <a:srgbClr val="000000"/>
                </a:solidFill>
                <a:latin typeface="Open Sans Condensed Bold"/>
                <a:ea typeface="Open Sans Condensed Bold"/>
                <a:cs typeface="Open Sans Condensed Bold"/>
                <a:sym typeface="Open Sans Condensed Bold"/>
              </a:rPr>
              <a:t> CameraX for live detection</a:t>
            </a:r>
          </a:p>
        </p:txBody>
      </p:sp>
      <p:sp>
        <p:nvSpPr>
          <p:cNvPr name="Freeform 7" id="7"/>
          <p:cNvSpPr/>
          <p:nvPr/>
        </p:nvSpPr>
        <p:spPr>
          <a:xfrm flipH="false" flipV="false" rot="0">
            <a:off x="1283585" y="3152578"/>
            <a:ext cx="8945837" cy="5720399"/>
          </a:xfrm>
          <a:custGeom>
            <a:avLst/>
            <a:gdLst/>
            <a:ahLst/>
            <a:cxnLst/>
            <a:rect r="r" b="b" t="t" l="l"/>
            <a:pathLst>
              <a:path h="5720399" w="8945837">
                <a:moveTo>
                  <a:pt x="0" y="0"/>
                </a:moveTo>
                <a:lnTo>
                  <a:pt x="8945837" y="0"/>
                </a:lnTo>
                <a:lnTo>
                  <a:pt x="8945837" y="5720398"/>
                </a:lnTo>
                <a:lnTo>
                  <a:pt x="0" y="5720398"/>
                </a:lnTo>
                <a:lnTo>
                  <a:pt x="0" y="0"/>
                </a:lnTo>
                <a:close/>
              </a:path>
            </a:pathLst>
          </a:custGeom>
          <a:blipFill>
            <a:blip r:embed="rId6"/>
            <a:stretch>
              <a:fillRect l="0" t="0" r="0" b="0"/>
            </a:stretch>
          </a:blipFill>
        </p:spPr>
      </p:sp>
      <p:sp>
        <p:nvSpPr>
          <p:cNvPr name="Freeform 8" id="8"/>
          <p:cNvSpPr/>
          <p:nvPr/>
        </p:nvSpPr>
        <p:spPr>
          <a:xfrm flipH="false" flipV="false" rot="0">
            <a:off x="12348784" y="3152578"/>
            <a:ext cx="2759701" cy="5720399"/>
          </a:xfrm>
          <a:custGeom>
            <a:avLst/>
            <a:gdLst/>
            <a:ahLst/>
            <a:cxnLst/>
            <a:rect r="r" b="b" t="t" l="l"/>
            <a:pathLst>
              <a:path h="5720399" w="2759701">
                <a:moveTo>
                  <a:pt x="0" y="0"/>
                </a:moveTo>
                <a:lnTo>
                  <a:pt x="2759701" y="0"/>
                </a:lnTo>
                <a:lnTo>
                  <a:pt x="2759701" y="5720398"/>
                </a:lnTo>
                <a:lnTo>
                  <a:pt x="0" y="5720398"/>
                </a:lnTo>
                <a:lnTo>
                  <a:pt x="0" y="0"/>
                </a:lnTo>
                <a:close/>
              </a:path>
            </a:pathLst>
          </a:custGeom>
          <a:blipFill>
            <a:blip r:embed="rId7"/>
            <a:stretch>
              <a:fillRect l="0" t="0" r="0" b="0"/>
            </a:stretch>
          </a:blipFill>
        </p:spPr>
      </p:sp>
      <p:grpSp>
        <p:nvGrpSpPr>
          <p:cNvPr name="Group 9" id="9"/>
          <p:cNvGrpSpPr/>
          <p:nvPr/>
        </p:nvGrpSpPr>
        <p:grpSpPr>
          <a:xfrm rot="0">
            <a:off x="15530466" y="0"/>
            <a:ext cx="2757534" cy="1378767"/>
            <a:chOff x="0" y="0"/>
            <a:chExt cx="3676711" cy="1838356"/>
          </a:xfrm>
        </p:grpSpPr>
        <p:sp>
          <p:nvSpPr>
            <p:cNvPr name="Freeform 10" id="10"/>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8"/>
              <a:stretch>
                <a:fillRect l="0" t="0" r="0" b="0"/>
              </a:stretch>
            </a:blipFill>
          </p:spPr>
        </p:sp>
        <p:sp>
          <p:nvSpPr>
            <p:cNvPr name="Freeform 11" id="11"/>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9"/>
              <a:stretch>
                <a:fillRect l="0" t="0" r="0" b="0"/>
              </a:stretch>
            </a:blipFill>
          </p:spPr>
        </p:sp>
      </p:grpSp>
      <p:sp>
        <p:nvSpPr>
          <p:cNvPr name="Freeform 12" id="12"/>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0"/>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45217" y="3695735"/>
            <a:ext cx="4305138" cy="4305138"/>
          </a:xfrm>
          <a:custGeom>
            <a:avLst/>
            <a:gdLst/>
            <a:ahLst/>
            <a:cxnLst/>
            <a:rect r="r" b="b" t="t" l="l"/>
            <a:pathLst>
              <a:path h="4305138" w="4305138">
                <a:moveTo>
                  <a:pt x="0" y="0"/>
                </a:moveTo>
                <a:lnTo>
                  <a:pt x="4305138" y="0"/>
                </a:lnTo>
                <a:lnTo>
                  <a:pt x="4305138" y="4305138"/>
                </a:lnTo>
                <a:lnTo>
                  <a:pt x="0" y="4305138"/>
                </a:lnTo>
                <a:lnTo>
                  <a:pt x="0" y="0"/>
                </a:lnTo>
                <a:close/>
              </a:path>
            </a:pathLst>
          </a:custGeom>
          <a:blipFill>
            <a:blip r:embed="rId6"/>
            <a:stretch>
              <a:fillRect l="0" t="0" r="0" b="0"/>
            </a:stretch>
          </a:blipFill>
        </p:spPr>
      </p:sp>
      <p:sp>
        <p:nvSpPr>
          <p:cNvPr name="Freeform 5" id="5"/>
          <p:cNvSpPr/>
          <p:nvPr/>
        </p:nvSpPr>
        <p:spPr>
          <a:xfrm flipH="false" flipV="false" rot="0">
            <a:off x="10372743" y="2682720"/>
            <a:ext cx="3338458" cy="7439460"/>
          </a:xfrm>
          <a:custGeom>
            <a:avLst/>
            <a:gdLst/>
            <a:ahLst/>
            <a:cxnLst/>
            <a:rect r="r" b="b" t="t" l="l"/>
            <a:pathLst>
              <a:path h="7439460" w="3338458">
                <a:moveTo>
                  <a:pt x="0" y="0"/>
                </a:moveTo>
                <a:lnTo>
                  <a:pt x="3338458" y="0"/>
                </a:lnTo>
                <a:lnTo>
                  <a:pt x="3338458" y="7439460"/>
                </a:lnTo>
                <a:lnTo>
                  <a:pt x="0" y="7439460"/>
                </a:lnTo>
                <a:lnTo>
                  <a:pt x="0" y="0"/>
                </a:lnTo>
                <a:close/>
              </a:path>
            </a:pathLst>
          </a:custGeom>
          <a:blipFill>
            <a:blip r:embed="rId7"/>
            <a:stretch>
              <a:fillRect l="0" t="0" r="0" b="0"/>
            </a:stretch>
          </a:blipFill>
        </p:spPr>
      </p:sp>
      <p:sp>
        <p:nvSpPr>
          <p:cNvPr name="TextBox 6" id="6"/>
          <p:cNvSpPr txBox="true"/>
          <p:nvPr/>
        </p:nvSpPr>
        <p:spPr>
          <a:xfrm rot="0">
            <a:off x="5323669" y="311149"/>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7" id="7"/>
          <p:cNvSpPr txBox="true"/>
          <p:nvPr/>
        </p:nvSpPr>
        <p:spPr>
          <a:xfrm rot="0">
            <a:off x="4345514" y="1466532"/>
            <a:ext cx="11570643"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Object Detection with YOLO </a:t>
            </a:r>
            <a:r>
              <a:rPr lang="en-US" b="true" sz="6099" spc="-73">
                <a:solidFill>
                  <a:srgbClr val="000000"/>
                </a:solidFill>
                <a:latin typeface="Open Sans Condensed Bold"/>
                <a:ea typeface="Open Sans Condensed Bold"/>
                <a:cs typeface="Open Sans Condensed Bold"/>
                <a:sym typeface="Open Sans Condensed Bold"/>
              </a:rPr>
              <a:t>WORKFLOW</a:t>
            </a:r>
          </a:p>
        </p:txBody>
      </p:sp>
      <p:grpSp>
        <p:nvGrpSpPr>
          <p:cNvPr name="Group 8" id="8"/>
          <p:cNvGrpSpPr/>
          <p:nvPr/>
        </p:nvGrpSpPr>
        <p:grpSpPr>
          <a:xfrm rot="0">
            <a:off x="15530466" y="0"/>
            <a:ext cx="2757534" cy="1378767"/>
            <a:chOff x="0" y="0"/>
            <a:chExt cx="3676711" cy="1838356"/>
          </a:xfrm>
        </p:grpSpPr>
        <p:sp>
          <p:nvSpPr>
            <p:cNvPr name="Freeform 9" id="9"/>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8"/>
              <a:stretch>
                <a:fillRect l="0" t="0" r="0" b="0"/>
              </a:stretch>
            </a:blipFill>
          </p:spPr>
        </p:sp>
        <p:sp>
          <p:nvSpPr>
            <p:cNvPr name="Freeform 10" id="10"/>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9"/>
              <a:stretch>
                <a:fillRect l="0" t="0" r="0" b="0"/>
              </a:stretch>
            </a:blipFill>
          </p:spPr>
        </p:sp>
      </p:grpSp>
      <p:sp>
        <p:nvSpPr>
          <p:cNvPr name="Freeform 11" id="11"/>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0"/>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grpSp>
        <p:nvGrpSpPr>
          <p:cNvPr name="Group 2" id="2"/>
          <p:cNvGrpSpPr/>
          <p:nvPr/>
        </p:nvGrpSpPr>
        <p:grpSpPr>
          <a:xfrm rot="0">
            <a:off x="2160009" y="3429683"/>
            <a:ext cx="13967983" cy="5828617"/>
            <a:chOff x="0" y="0"/>
            <a:chExt cx="3678810" cy="1535109"/>
          </a:xfrm>
        </p:grpSpPr>
        <p:sp>
          <p:nvSpPr>
            <p:cNvPr name="Freeform 3" id="3"/>
            <p:cNvSpPr/>
            <p:nvPr/>
          </p:nvSpPr>
          <p:spPr>
            <a:xfrm flipH="false" flipV="false" rot="0">
              <a:off x="0" y="0"/>
              <a:ext cx="3678810" cy="1535109"/>
            </a:xfrm>
            <a:custGeom>
              <a:avLst/>
              <a:gdLst/>
              <a:ahLst/>
              <a:cxnLst/>
              <a:rect r="r" b="b" t="t" l="l"/>
              <a:pathLst>
                <a:path h="1535109" w="3678810">
                  <a:moveTo>
                    <a:pt x="28267" y="0"/>
                  </a:moveTo>
                  <a:lnTo>
                    <a:pt x="3650543" y="0"/>
                  </a:lnTo>
                  <a:cubicBezTo>
                    <a:pt x="3666155" y="0"/>
                    <a:pt x="3678810" y="12656"/>
                    <a:pt x="3678810" y="28267"/>
                  </a:cubicBezTo>
                  <a:lnTo>
                    <a:pt x="3678810" y="1506842"/>
                  </a:lnTo>
                  <a:cubicBezTo>
                    <a:pt x="3678810" y="1522453"/>
                    <a:pt x="3666155" y="1535109"/>
                    <a:pt x="3650543" y="1535109"/>
                  </a:cubicBezTo>
                  <a:lnTo>
                    <a:pt x="28267" y="1535109"/>
                  </a:lnTo>
                  <a:cubicBezTo>
                    <a:pt x="20770" y="1535109"/>
                    <a:pt x="13580" y="1532131"/>
                    <a:pt x="8279" y="1526830"/>
                  </a:cubicBezTo>
                  <a:cubicBezTo>
                    <a:pt x="2978" y="1521529"/>
                    <a:pt x="0" y="1514339"/>
                    <a:pt x="0" y="1506842"/>
                  </a:cubicBezTo>
                  <a:lnTo>
                    <a:pt x="0" y="28267"/>
                  </a:lnTo>
                  <a:cubicBezTo>
                    <a:pt x="0" y="12656"/>
                    <a:pt x="12656" y="0"/>
                    <a:pt x="28267" y="0"/>
                  </a:cubicBezTo>
                  <a:close/>
                </a:path>
              </a:pathLst>
            </a:custGeom>
            <a:solidFill>
              <a:srgbClr val="C0B3A0">
                <a:alpha val="20784"/>
              </a:srgbClr>
            </a:solidFill>
            <a:ln w="47625" cap="rnd">
              <a:solidFill>
                <a:srgbClr val="000000">
                  <a:alpha val="20784"/>
                </a:srgbClr>
              </a:solidFill>
              <a:prstDash val="solid"/>
              <a:round/>
            </a:ln>
          </p:spPr>
        </p:sp>
        <p:sp>
          <p:nvSpPr>
            <p:cNvPr name="TextBox 4" id="4"/>
            <p:cNvSpPr txBox="true"/>
            <p:nvPr/>
          </p:nvSpPr>
          <p:spPr>
            <a:xfrm>
              <a:off x="0" y="-38100"/>
              <a:ext cx="3678810" cy="157320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520359" y="3705225"/>
            <a:ext cx="5094018" cy="914595"/>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Khái niệm</a:t>
            </a:r>
          </a:p>
        </p:txBody>
      </p:sp>
      <p:sp>
        <p:nvSpPr>
          <p:cNvPr name="TextBox 6" id="6"/>
          <p:cNvSpPr txBox="true"/>
          <p:nvPr/>
        </p:nvSpPr>
        <p:spPr>
          <a:xfrm rot="0">
            <a:off x="9246996" y="3924300"/>
            <a:ext cx="5766861" cy="1420582"/>
          </a:xfrm>
          <a:prstGeom prst="rect">
            <a:avLst/>
          </a:prstGeom>
        </p:spPr>
        <p:txBody>
          <a:bodyPr anchor="t" rtlCol="false" tIns="0" lIns="0" bIns="0" rIns="0">
            <a:spAutoFit/>
          </a:bodyPr>
          <a:lstStyle/>
          <a:p>
            <a:pPr algn="just" marL="872740" indent="-436370" lvl="1">
              <a:lnSpc>
                <a:spcPts val="5740"/>
              </a:lnSpc>
              <a:buFont typeface="Arial"/>
              <a:buChar char="•"/>
            </a:pPr>
            <a:r>
              <a:rPr lang="en-US" sz="4042">
                <a:solidFill>
                  <a:srgbClr val="252930"/>
                </a:solidFill>
                <a:latin typeface="Maven Pro"/>
                <a:ea typeface="Maven Pro"/>
                <a:cs typeface="Maven Pro"/>
                <a:sym typeface="Maven Pro"/>
              </a:rPr>
              <a:t>Pytorch,PyTorchJIT and TorchScript</a:t>
            </a:r>
          </a:p>
        </p:txBody>
      </p:sp>
      <p:sp>
        <p:nvSpPr>
          <p:cNvPr name="TextBox 7" id="7"/>
          <p:cNvSpPr txBox="true"/>
          <p:nvPr/>
        </p:nvSpPr>
        <p:spPr>
          <a:xfrm rot="0">
            <a:off x="3520359" y="5654902"/>
            <a:ext cx="5094018" cy="914595"/>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Hướng triển khai</a:t>
            </a:r>
          </a:p>
        </p:txBody>
      </p:sp>
      <p:sp>
        <p:nvSpPr>
          <p:cNvPr name="TextBox 8" id="8"/>
          <p:cNvSpPr txBox="true"/>
          <p:nvPr/>
        </p:nvSpPr>
        <p:spPr>
          <a:xfrm rot="0">
            <a:off x="9246996" y="5654902"/>
            <a:ext cx="5094018" cy="914595"/>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Các bước cơ bản</a:t>
            </a:r>
          </a:p>
        </p:txBody>
      </p:sp>
      <p:sp>
        <p:nvSpPr>
          <p:cNvPr name="TextBox 9" id="9"/>
          <p:cNvSpPr txBox="true"/>
          <p:nvPr/>
        </p:nvSpPr>
        <p:spPr>
          <a:xfrm rot="0">
            <a:off x="3520359" y="7446489"/>
            <a:ext cx="5094018" cy="914595"/>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Ví dụ</a:t>
            </a:r>
          </a:p>
        </p:txBody>
      </p:sp>
      <p:sp>
        <p:nvSpPr>
          <p:cNvPr name="TextBox 10" id="10"/>
          <p:cNvSpPr txBox="true"/>
          <p:nvPr/>
        </p:nvSpPr>
        <p:spPr>
          <a:xfrm rot="0">
            <a:off x="4995148" y="1860291"/>
            <a:ext cx="8297704" cy="845492"/>
          </a:xfrm>
          <a:prstGeom prst="rect">
            <a:avLst/>
          </a:prstGeom>
        </p:spPr>
        <p:txBody>
          <a:bodyPr anchor="t" rtlCol="false" tIns="0" lIns="0" bIns="0" rIns="0">
            <a:spAutoFit/>
          </a:bodyPr>
          <a:lstStyle/>
          <a:p>
            <a:pPr algn="ctr">
              <a:lnSpc>
                <a:spcPts val="5841"/>
              </a:lnSpc>
            </a:pPr>
            <a:r>
              <a:rPr lang="en-US" b="true" sz="7301">
                <a:solidFill>
                  <a:srgbClr val="252D37"/>
                </a:solidFill>
                <a:latin typeface="Maven Pro Bold"/>
                <a:ea typeface="Maven Pro Bold"/>
                <a:cs typeface="Maven Pro Bold"/>
                <a:sym typeface="Maven Pro Bold"/>
              </a:rPr>
              <a:t>OVERVIEW</a:t>
            </a:r>
          </a:p>
        </p:txBody>
      </p:sp>
      <p:sp>
        <p:nvSpPr>
          <p:cNvPr name="Freeform 11" id="11"/>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542983"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5530466" y="0"/>
            <a:ext cx="2757534" cy="1378767"/>
            <a:chOff x="0" y="0"/>
            <a:chExt cx="3676711" cy="1838356"/>
          </a:xfrm>
        </p:grpSpPr>
        <p:sp>
          <p:nvSpPr>
            <p:cNvPr name="Freeform 15" id="15"/>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8"/>
              <a:stretch>
                <a:fillRect l="0" t="0" r="0" b="0"/>
              </a:stretch>
            </a:blipFill>
          </p:spPr>
        </p:sp>
        <p:sp>
          <p:nvSpPr>
            <p:cNvPr name="Freeform 16" id="16"/>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9"/>
              <a:stretch>
                <a:fillRect l="0" t="0" r="0" b="0"/>
              </a:stretch>
            </a:blipFill>
          </p:spPr>
        </p:sp>
      </p:grpSp>
      <p:sp>
        <p:nvSpPr>
          <p:cNvPr name="Freeform 17" id="17"/>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0"/>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23669" y="311149"/>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5" id="5"/>
          <p:cNvSpPr txBox="true"/>
          <p:nvPr/>
        </p:nvSpPr>
        <p:spPr>
          <a:xfrm rot="0">
            <a:off x="7524706" y="1466532"/>
            <a:ext cx="5212259"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Image Generation</a:t>
            </a:r>
          </a:p>
        </p:txBody>
      </p:sp>
      <p:sp>
        <p:nvSpPr>
          <p:cNvPr name="TextBox 6" id="6"/>
          <p:cNvSpPr txBox="true"/>
          <p:nvPr/>
        </p:nvSpPr>
        <p:spPr>
          <a:xfrm rot="0">
            <a:off x="131577" y="5298650"/>
            <a:ext cx="4485487" cy="505722"/>
          </a:xfrm>
          <a:prstGeom prst="rect">
            <a:avLst/>
          </a:prstGeom>
        </p:spPr>
        <p:txBody>
          <a:bodyPr anchor="t" rtlCol="false" tIns="0" lIns="0" bIns="0" rIns="0">
            <a:spAutoFit/>
          </a:bodyPr>
          <a:lstStyle/>
          <a:p>
            <a:pPr algn="l">
              <a:lnSpc>
                <a:spcPts val="4150"/>
              </a:lnSpc>
            </a:pPr>
            <a:r>
              <a:rPr lang="en-US" sz="2964" spc="5">
                <a:solidFill>
                  <a:srgbClr val="0070C0"/>
                </a:solidFill>
                <a:latin typeface="Open Sans Condensed"/>
                <a:ea typeface="Open Sans Condensed"/>
                <a:cs typeface="Open Sans Condensed"/>
                <a:sym typeface="Open Sans Condensed"/>
              </a:rPr>
              <a:t>StyleGAN3 on Anime Faces</a:t>
            </a:r>
          </a:p>
        </p:txBody>
      </p:sp>
      <p:sp>
        <p:nvSpPr>
          <p:cNvPr name="Freeform 7" id="7"/>
          <p:cNvSpPr/>
          <p:nvPr/>
        </p:nvSpPr>
        <p:spPr>
          <a:xfrm flipH="false" flipV="false" rot="0">
            <a:off x="3902850" y="2871022"/>
            <a:ext cx="11661771" cy="6221137"/>
          </a:xfrm>
          <a:custGeom>
            <a:avLst/>
            <a:gdLst/>
            <a:ahLst/>
            <a:cxnLst/>
            <a:rect r="r" b="b" t="t" l="l"/>
            <a:pathLst>
              <a:path h="6221137" w="11661771">
                <a:moveTo>
                  <a:pt x="0" y="0"/>
                </a:moveTo>
                <a:lnTo>
                  <a:pt x="11661771" y="0"/>
                </a:lnTo>
                <a:lnTo>
                  <a:pt x="11661771" y="6221137"/>
                </a:lnTo>
                <a:lnTo>
                  <a:pt x="0" y="6221137"/>
                </a:lnTo>
                <a:lnTo>
                  <a:pt x="0" y="0"/>
                </a:lnTo>
                <a:close/>
              </a:path>
            </a:pathLst>
          </a:custGeom>
          <a:blipFill>
            <a:blip r:embed="rId6"/>
            <a:stretch>
              <a:fillRect l="0" t="0" r="0" b="0"/>
            </a:stretch>
          </a:blipFill>
        </p:spPr>
      </p:sp>
      <p:sp>
        <p:nvSpPr>
          <p:cNvPr name="TextBox 8" id="8"/>
          <p:cNvSpPr txBox="true"/>
          <p:nvPr/>
        </p:nvSpPr>
        <p:spPr>
          <a:xfrm rot="0">
            <a:off x="6521533" y="9473713"/>
            <a:ext cx="6127258" cy="445408"/>
          </a:xfrm>
          <a:prstGeom prst="rect">
            <a:avLst/>
          </a:prstGeom>
        </p:spPr>
        <p:txBody>
          <a:bodyPr anchor="t" rtlCol="false" tIns="0" lIns="0" bIns="0" rIns="0">
            <a:spAutoFit/>
          </a:bodyPr>
          <a:lstStyle/>
          <a:p>
            <a:pPr algn="l">
              <a:lnSpc>
                <a:spcPts val="3692"/>
              </a:lnSpc>
            </a:pPr>
            <a:r>
              <a:rPr lang="en-US" sz="2637" spc="-26">
                <a:solidFill>
                  <a:srgbClr val="000000"/>
                </a:solidFill>
                <a:latin typeface="Open Sans Condensed"/>
                <a:ea typeface="Open Sans Condensed"/>
                <a:cs typeface="Open Sans Condensed"/>
                <a:sym typeface="Open Sans Condensed"/>
              </a:rPr>
              <a:t>https://blog.runpod.io/training-stylegan3-on-runpod/</a:t>
            </a:r>
          </a:p>
        </p:txBody>
      </p:sp>
      <p:grpSp>
        <p:nvGrpSpPr>
          <p:cNvPr name="Group 9" id="9"/>
          <p:cNvGrpSpPr/>
          <p:nvPr/>
        </p:nvGrpSpPr>
        <p:grpSpPr>
          <a:xfrm rot="0">
            <a:off x="15530466" y="0"/>
            <a:ext cx="2757534" cy="1378767"/>
            <a:chOff x="0" y="0"/>
            <a:chExt cx="3676711" cy="1838356"/>
          </a:xfrm>
        </p:grpSpPr>
        <p:sp>
          <p:nvSpPr>
            <p:cNvPr name="Freeform 10" id="10"/>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7"/>
              <a:stretch>
                <a:fillRect l="0" t="0" r="0" b="0"/>
              </a:stretch>
            </a:blipFill>
          </p:spPr>
        </p:sp>
        <p:sp>
          <p:nvSpPr>
            <p:cNvPr name="Freeform 11" id="11"/>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8"/>
              <a:stretch>
                <a:fillRect l="0" t="0" r="0" b="0"/>
              </a:stretch>
            </a:blipFill>
          </p:spPr>
        </p:sp>
      </p:grpSp>
      <p:sp>
        <p:nvSpPr>
          <p:cNvPr name="Freeform 12" id="12"/>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9"/>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641370" y="3168847"/>
            <a:ext cx="5005260" cy="612233"/>
          </a:xfrm>
          <a:custGeom>
            <a:avLst/>
            <a:gdLst/>
            <a:ahLst/>
            <a:cxnLst/>
            <a:rect r="r" b="b" t="t" l="l"/>
            <a:pathLst>
              <a:path h="612233" w="5005260">
                <a:moveTo>
                  <a:pt x="0" y="0"/>
                </a:moveTo>
                <a:lnTo>
                  <a:pt x="5005260" y="0"/>
                </a:lnTo>
                <a:lnTo>
                  <a:pt x="5005260" y="612234"/>
                </a:lnTo>
                <a:lnTo>
                  <a:pt x="0" y="6122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624666" y="3870793"/>
            <a:ext cx="7038668" cy="5035123"/>
          </a:xfrm>
          <a:custGeom>
            <a:avLst/>
            <a:gdLst/>
            <a:ahLst/>
            <a:cxnLst/>
            <a:rect r="r" b="b" t="t" l="l"/>
            <a:pathLst>
              <a:path h="5035123" w="7038668">
                <a:moveTo>
                  <a:pt x="0" y="0"/>
                </a:moveTo>
                <a:lnTo>
                  <a:pt x="7038668" y="0"/>
                </a:lnTo>
                <a:lnTo>
                  <a:pt x="7038668" y="5035123"/>
                </a:lnTo>
                <a:lnTo>
                  <a:pt x="0" y="5035123"/>
                </a:lnTo>
                <a:lnTo>
                  <a:pt x="0" y="0"/>
                </a:lnTo>
                <a:close/>
              </a:path>
            </a:pathLst>
          </a:custGeom>
          <a:blipFill>
            <a:blip r:embed="rId8"/>
            <a:stretch>
              <a:fillRect l="0" t="0" r="0" b="0"/>
            </a:stretch>
          </a:blipFill>
        </p:spPr>
      </p:sp>
      <p:sp>
        <p:nvSpPr>
          <p:cNvPr name="Freeform 6" id="6"/>
          <p:cNvSpPr/>
          <p:nvPr/>
        </p:nvSpPr>
        <p:spPr>
          <a:xfrm flipH="false" flipV="false" rot="0">
            <a:off x="1224304" y="3168847"/>
            <a:ext cx="2823678" cy="5647357"/>
          </a:xfrm>
          <a:custGeom>
            <a:avLst/>
            <a:gdLst/>
            <a:ahLst/>
            <a:cxnLst/>
            <a:rect r="r" b="b" t="t" l="l"/>
            <a:pathLst>
              <a:path h="5647357" w="2823678">
                <a:moveTo>
                  <a:pt x="0" y="0"/>
                </a:moveTo>
                <a:lnTo>
                  <a:pt x="2823678" y="0"/>
                </a:lnTo>
                <a:lnTo>
                  <a:pt x="2823678" y="5647357"/>
                </a:lnTo>
                <a:lnTo>
                  <a:pt x="0" y="5647357"/>
                </a:lnTo>
                <a:lnTo>
                  <a:pt x="0" y="0"/>
                </a:lnTo>
                <a:close/>
              </a:path>
            </a:pathLst>
          </a:custGeom>
          <a:blipFill>
            <a:blip r:embed="rId9"/>
            <a:stretch>
              <a:fillRect l="0" t="0" r="0" b="0"/>
            </a:stretch>
          </a:blipFill>
        </p:spPr>
      </p:sp>
      <p:sp>
        <p:nvSpPr>
          <p:cNvPr name="Freeform 7" id="7"/>
          <p:cNvSpPr/>
          <p:nvPr/>
        </p:nvSpPr>
        <p:spPr>
          <a:xfrm flipH="false" flipV="false" rot="0">
            <a:off x="14435622" y="3168847"/>
            <a:ext cx="2823678" cy="5647357"/>
          </a:xfrm>
          <a:custGeom>
            <a:avLst/>
            <a:gdLst/>
            <a:ahLst/>
            <a:cxnLst/>
            <a:rect r="r" b="b" t="t" l="l"/>
            <a:pathLst>
              <a:path h="5647357" w="2823678">
                <a:moveTo>
                  <a:pt x="0" y="0"/>
                </a:moveTo>
                <a:lnTo>
                  <a:pt x="2823678" y="0"/>
                </a:lnTo>
                <a:lnTo>
                  <a:pt x="2823678" y="5647357"/>
                </a:lnTo>
                <a:lnTo>
                  <a:pt x="0" y="5647357"/>
                </a:lnTo>
                <a:lnTo>
                  <a:pt x="0" y="0"/>
                </a:lnTo>
                <a:close/>
              </a:path>
            </a:pathLst>
          </a:custGeom>
          <a:blipFill>
            <a:blip r:embed="rId10"/>
            <a:stretch>
              <a:fillRect l="0" t="0" r="0" b="0"/>
            </a:stretch>
          </a:blipFill>
        </p:spPr>
      </p:sp>
      <p:sp>
        <p:nvSpPr>
          <p:cNvPr name="TextBox 8" id="8"/>
          <p:cNvSpPr txBox="true"/>
          <p:nvPr/>
        </p:nvSpPr>
        <p:spPr>
          <a:xfrm rot="0">
            <a:off x="5323669" y="311149"/>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9" id="9"/>
          <p:cNvSpPr txBox="true"/>
          <p:nvPr/>
        </p:nvSpPr>
        <p:spPr>
          <a:xfrm rot="0">
            <a:off x="7524706" y="1466532"/>
            <a:ext cx="5212259"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Image Generation</a:t>
            </a:r>
          </a:p>
        </p:txBody>
      </p:sp>
      <p:grpSp>
        <p:nvGrpSpPr>
          <p:cNvPr name="Group 10" id="10"/>
          <p:cNvGrpSpPr/>
          <p:nvPr/>
        </p:nvGrpSpPr>
        <p:grpSpPr>
          <a:xfrm rot="0">
            <a:off x="15530466" y="0"/>
            <a:ext cx="2757534" cy="1378767"/>
            <a:chOff x="0" y="0"/>
            <a:chExt cx="3676711" cy="1838356"/>
          </a:xfrm>
        </p:grpSpPr>
        <p:sp>
          <p:nvSpPr>
            <p:cNvPr name="Freeform 11" id="11"/>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1"/>
              <a:stretch>
                <a:fillRect l="0" t="0" r="0" b="0"/>
              </a:stretch>
            </a:blipFill>
          </p:spPr>
        </p:sp>
        <p:sp>
          <p:nvSpPr>
            <p:cNvPr name="Freeform 12" id="12"/>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2"/>
              <a:stretch>
                <a:fillRect l="0" t="0" r="0" b="0"/>
              </a:stretch>
            </a:blipFill>
          </p:spPr>
        </p:sp>
      </p:grpSp>
      <p:sp>
        <p:nvSpPr>
          <p:cNvPr name="Freeform 13" id="13"/>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23669" y="311149"/>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5" id="5"/>
          <p:cNvSpPr txBox="true"/>
          <p:nvPr/>
        </p:nvSpPr>
        <p:spPr>
          <a:xfrm rot="0">
            <a:off x="6514015" y="1466532"/>
            <a:ext cx="7233642"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Ants vs Bee Classification</a:t>
            </a:r>
          </a:p>
        </p:txBody>
      </p:sp>
      <p:sp>
        <p:nvSpPr>
          <p:cNvPr name="Freeform 6" id="6"/>
          <p:cNvSpPr/>
          <p:nvPr/>
        </p:nvSpPr>
        <p:spPr>
          <a:xfrm flipH="false" flipV="false" rot="0">
            <a:off x="12780073" y="6523107"/>
            <a:ext cx="1058100" cy="613153"/>
          </a:xfrm>
          <a:custGeom>
            <a:avLst/>
            <a:gdLst/>
            <a:ahLst/>
            <a:cxnLst/>
            <a:rect r="r" b="b" t="t" l="l"/>
            <a:pathLst>
              <a:path h="613153" w="1058100">
                <a:moveTo>
                  <a:pt x="0" y="0"/>
                </a:moveTo>
                <a:lnTo>
                  <a:pt x="1058100" y="0"/>
                </a:lnTo>
                <a:lnTo>
                  <a:pt x="1058100" y="613153"/>
                </a:lnTo>
                <a:lnTo>
                  <a:pt x="0" y="6131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149503" y="3802414"/>
            <a:ext cx="3447203" cy="2533691"/>
          </a:xfrm>
          <a:custGeom>
            <a:avLst/>
            <a:gdLst/>
            <a:ahLst/>
            <a:cxnLst/>
            <a:rect r="r" b="b" t="t" l="l"/>
            <a:pathLst>
              <a:path h="2533691" w="3447203">
                <a:moveTo>
                  <a:pt x="0" y="0"/>
                </a:moveTo>
                <a:lnTo>
                  <a:pt x="3447203" y="0"/>
                </a:lnTo>
                <a:lnTo>
                  <a:pt x="3447203" y="2533691"/>
                </a:lnTo>
                <a:lnTo>
                  <a:pt x="0" y="2533691"/>
                </a:lnTo>
                <a:lnTo>
                  <a:pt x="0" y="0"/>
                </a:lnTo>
                <a:close/>
              </a:path>
            </a:pathLst>
          </a:custGeom>
          <a:blipFill>
            <a:blip r:embed="rId8"/>
            <a:stretch>
              <a:fillRect l="0" t="0" r="0" b="0"/>
            </a:stretch>
          </a:blipFill>
        </p:spPr>
      </p:sp>
      <p:sp>
        <p:nvSpPr>
          <p:cNvPr name="Freeform 8" id="8"/>
          <p:cNvSpPr/>
          <p:nvPr/>
        </p:nvSpPr>
        <p:spPr>
          <a:xfrm flipH="false" flipV="false" rot="0">
            <a:off x="1028700" y="3802414"/>
            <a:ext cx="3852296" cy="2565634"/>
          </a:xfrm>
          <a:custGeom>
            <a:avLst/>
            <a:gdLst/>
            <a:ahLst/>
            <a:cxnLst/>
            <a:rect r="r" b="b" t="t" l="l"/>
            <a:pathLst>
              <a:path h="2565634" w="3852296">
                <a:moveTo>
                  <a:pt x="0" y="0"/>
                </a:moveTo>
                <a:lnTo>
                  <a:pt x="3852296" y="0"/>
                </a:lnTo>
                <a:lnTo>
                  <a:pt x="3852296" y="2565633"/>
                </a:lnTo>
                <a:lnTo>
                  <a:pt x="0" y="2565633"/>
                </a:lnTo>
                <a:lnTo>
                  <a:pt x="0" y="0"/>
                </a:lnTo>
                <a:close/>
              </a:path>
            </a:pathLst>
          </a:custGeom>
          <a:blipFill>
            <a:blip r:embed="rId9"/>
            <a:stretch>
              <a:fillRect l="0" t="0" r="0" b="0"/>
            </a:stretch>
          </a:blipFill>
        </p:spPr>
      </p:sp>
      <p:sp>
        <p:nvSpPr>
          <p:cNvPr name="Freeform 9" id="9"/>
          <p:cNvSpPr/>
          <p:nvPr/>
        </p:nvSpPr>
        <p:spPr>
          <a:xfrm flipH="false" flipV="false" rot="0">
            <a:off x="5149503" y="6829683"/>
            <a:ext cx="3447203" cy="2559028"/>
          </a:xfrm>
          <a:custGeom>
            <a:avLst/>
            <a:gdLst/>
            <a:ahLst/>
            <a:cxnLst/>
            <a:rect r="r" b="b" t="t" l="l"/>
            <a:pathLst>
              <a:path h="2559028" w="3447203">
                <a:moveTo>
                  <a:pt x="0" y="0"/>
                </a:moveTo>
                <a:lnTo>
                  <a:pt x="3447203" y="0"/>
                </a:lnTo>
                <a:lnTo>
                  <a:pt x="3447203" y="2559028"/>
                </a:lnTo>
                <a:lnTo>
                  <a:pt x="0" y="2559028"/>
                </a:lnTo>
                <a:lnTo>
                  <a:pt x="0" y="0"/>
                </a:lnTo>
                <a:close/>
              </a:path>
            </a:pathLst>
          </a:custGeom>
          <a:blipFill>
            <a:blip r:embed="rId10"/>
            <a:stretch>
              <a:fillRect l="0" t="0" r="0" b="0"/>
            </a:stretch>
          </a:blipFill>
        </p:spPr>
      </p:sp>
      <p:sp>
        <p:nvSpPr>
          <p:cNvPr name="Freeform 10" id="10"/>
          <p:cNvSpPr/>
          <p:nvPr/>
        </p:nvSpPr>
        <p:spPr>
          <a:xfrm flipH="false" flipV="false" rot="0">
            <a:off x="9381555" y="3802414"/>
            <a:ext cx="3242336" cy="5782956"/>
          </a:xfrm>
          <a:custGeom>
            <a:avLst/>
            <a:gdLst/>
            <a:ahLst/>
            <a:cxnLst/>
            <a:rect r="r" b="b" t="t" l="l"/>
            <a:pathLst>
              <a:path h="5782956" w="3242336">
                <a:moveTo>
                  <a:pt x="0" y="0"/>
                </a:moveTo>
                <a:lnTo>
                  <a:pt x="3242336" y="0"/>
                </a:lnTo>
                <a:lnTo>
                  <a:pt x="3242336" y="5782956"/>
                </a:lnTo>
                <a:lnTo>
                  <a:pt x="0" y="5782956"/>
                </a:lnTo>
                <a:lnTo>
                  <a:pt x="0" y="0"/>
                </a:lnTo>
                <a:close/>
              </a:path>
            </a:pathLst>
          </a:custGeom>
          <a:blipFill>
            <a:blip r:embed="rId11"/>
            <a:stretch>
              <a:fillRect l="0" t="0" r="0" b="0"/>
            </a:stretch>
          </a:blipFill>
        </p:spPr>
      </p:sp>
      <p:sp>
        <p:nvSpPr>
          <p:cNvPr name="Freeform 11" id="11"/>
          <p:cNvSpPr/>
          <p:nvPr/>
        </p:nvSpPr>
        <p:spPr>
          <a:xfrm flipH="false" flipV="false" rot="0">
            <a:off x="13990573" y="3802414"/>
            <a:ext cx="3255949" cy="5782956"/>
          </a:xfrm>
          <a:custGeom>
            <a:avLst/>
            <a:gdLst/>
            <a:ahLst/>
            <a:cxnLst/>
            <a:rect r="r" b="b" t="t" l="l"/>
            <a:pathLst>
              <a:path h="5782956" w="3255949">
                <a:moveTo>
                  <a:pt x="0" y="0"/>
                </a:moveTo>
                <a:lnTo>
                  <a:pt x="3255949" y="0"/>
                </a:lnTo>
                <a:lnTo>
                  <a:pt x="3255949" y="5782956"/>
                </a:lnTo>
                <a:lnTo>
                  <a:pt x="0" y="5782956"/>
                </a:lnTo>
                <a:lnTo>
                  <a:pt x="0" y="0"/>
                </a:lnTo>
                <a:close/>
              </a:path>
            </a:pathLst>
          </a:custGeom>
          <a:blipFill>
            <a:blip r:embed="rId12"/>
            <a:stretch>
              <a:fillRect l="0" t="0" r="0" b="0"/>
            </a:stretch>
          </a:blipFill>
        </p:spPr>
      </p:sp>
      <p:sp>
        <p:nvSpPr>
          <p:cNvPr name="Freeform 12" id="12"/>
          <p:cNvSpPr/>
          <p:nvPr/>
        </p:nvSpPr>
        <p:spPr>
          <a:xfrm flipH="false" flipV="false" rot="0">
            <a:off x="1028700" y="6829683"/>
            <a:ext cx="3852296" cy="2542519"/>
          </a:xfrm>
          <a:custGeom>
            <a:avLst/>
            <a:gdLst/>
            <a:ahLst/>
            <a:cxnLst/>
            <a:rect r="r" b="b" t="t" l="l"/>
            <a:pathLst>
              <a:path h="2542519" w="3852296">
                <a:moveTo>
                  <a:pt x="0" y="0"/>
                </a:moveTo>
                <a:lnTo>
                  <a:pt x="3852296" y="0"/>
                </a:lnTo>
                <a:lnTo>
                  <a:pt x="3852296" y="2542519"/>
                </a:lnTo>
                <a:lnTo>
                  <a:pt x="0" y="2542519"/>
                </a:lnTo>
                <a:lnTo>
                  <a:pt x="0" y="0"/>
                </a:lnTo>
                <a:close/>
              </a:path>
            </a:pathLst>
          </a:custGeom>
          <a:blipFill>
            <a:blip r:embed="rId13"/>
            <a:stretch>
              <a:fillRect l="0" t="0" r="0" b="0"/>
            </a:stretch>
          </a:blipFill>
        </p:spPr>
      </p:sp>
      <p:grpSp>
        <p:nvGrpSpPr>
          <p:cNvPr name="Group 13" id="13"/>
          <p:cNvGrpSpPr/>
          <p:nvPr/>
        </p:nvGrpSpPr>
        <p:grpSpPr>
          <a:xfrm rot="0">
            <a:off x="15530466" y="0"/>
            <a:ext cx="2757534" cy="1378767"/>
            <a:chOff x="0" y="0"/>
            <a:chExt cx="3676711" cy="1838356"/>
          </a:xfrm>
        </p:grpSpPr>
        <p:sp>
          <p:nvSpPr>
            <p:cNvPr name="Freeform 14" id="14"/>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4"/>
              <a:stretch>
                <a:fillRect l="0" t="0" r="0" b="0"/>
              </a:stretch>
            </a:blipFill>
          </p:spPr>
        </p:sp>
        <p:sp>
          <p:nvSpPr>
            <p:cNvPr name="Freeform 15" id="15"/>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5"/>
              <a:stretch>
                <a:fillRect l="0" t="0" r="0" b="0"/>
              </a:stretch>
            </a:blipFill>
          </p:spPr>
        </p:sp>
      </p:grpSp>
      <p:sp>
        <p:nvSpPr>
          <p:cNvPr name="Freeform 16" id="16"/>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23669" y="311149"/>
            <a:ext cx="9614334"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VÍ DỤ THỰC TẾ</a:t>
            </a:r>
          </a:p>
          <a:p>
            <a:pPr algn="ctr">
              <a:lnSpc>
                <a:spcPts val="6400"/>
              </a:lnSpc>
            </a:pPr>
          </a:p>
        </p:txBody>
      </p:sp>
      <p:sp>
        <p:nvSpPr>
          <p:cNvPr name="TextBox 5" id="5"/>
          <p:cNvSpPr txBox="true"/>
          <p:nvPr/>
        </p:nvSpPr>
        <p:spPr>
          <a:xfrm rot="0">
            <a:off x="6514015" y="1466532"/>
            <a:ext cx="7233642"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Ants vs Bee Classification</a:t>
            </a:r>
          </a:p>
        </p:txBody>
      </p:sp>
      <p:sp>
        <p:nvSpPr>
          <p:cNvPr name="Freeform 6" id="6"/>
          <p:cNvSpPr/>
          <p:nvPr/>
        </p:nvSpPr>
        <p:spPr>
          <a:xfrm flipH="false" flipV="false" rot="0">
            <a:off x="3627366" y="3352290"/>
            <a:ext cx="11033268" cy="4510349"/>
          </a:xfrm>
          <a:custGeom>
            <a:avLst/>
            <a:gdLst/>
            <a:ahLst/>
            <a:cxnLst/>
            <a:rect r="r" b="b" t="t" l="l"/>
            <a:pathLst>
              <a:path h="4510349" w="11033268">
                <a:moveTo>
                  <a:pt x="0" y="0"/>
                </a:moveTo>
                <a:lnTo>
                  <a:pt x="11033268" y="0"/>
                </a:lnTo>
                <a:lnTo>
                  <a:pt x="11033268" y="4510349"/>
                </a:lnTo>
                <a:lnTo>
                  <a:pt x="0" y="4510349"/>
                </a:lnTo>
                <a:lnTo>
                  <a:pt x="0" y="0"/>
                </a:lnTo>
                <a:close/>
              </a:path>
            </a:pathLst>
          </a:custGeom>
          <a:blipFill>
            <a:blip r:embed="rId6"/>
            <a:stretch>
              <a:fillRect l="0" t="0" r="0" b="0"/>
            </a:stretch>
          </a:blipFill>
        </p:spPr>
      </p:sp>
      <p:sp>
        <p:nvSpPr>
          <p:cNvPr name="Freeform 7" id="7"/>
          <p:cNvSpPr/>
          <p:nvPr/>
        </p:nvSpPr>
        <p:spPr>
          <a:xfrm flipH="false" flipV="false" rot="0">
            <a:off x="5394129" y="8229600"/>
            <a:ext cx="7499742" cy="1802817"/>
          </a:xfrm>
          <a:custGeom>
            <a:avLst/>
            <a:gdLst/>
            <a:ahLst/>
            <a:cxnLst/>
            <a:rect r="r" b="b" t="t" l="l"/>
            <a:pathLst>
              <a:path h="1802817" w="7499742">
                <a:moveTo>
                  <a:pt x="0" y="0"/>
                </a:moveTo>
                <a:lnTo>
                  <a:pt x="7499742" y="0"/>
                </a:lnTo>
                <a:lnTo>
                  <a:pt x="7499742" y="1802817"/>
                </a:lnTo>
                <a:lnTo>
                  <a:pt x="0" y="1802817"/>
                </a:lnTo>
                <a:lnTo>
                  <a:pt x="0" y="0"/>
                </a:lnTo>
                <a:close/>
              </a:path>
            </a:pathLst>
          </a:custGeom>
          <a:blipFill>
            <a:blip r:embed="rId7"/>
            <a:stretch>
              <a:fillRect l="0" t="0" r="0" b="0"/>
            </a:stretch>
          </a:blipFill>
        </p:spPr>
      </p:sp>
      <p:sp>
        <p:nvSpPr>
          <p:cNvPr name="TextBox 8" id="8"/>
          <p:cNvSpPr txBox="true"/>
          <p:nvPr/>
        </p:nvSpPr>
        <p:spPr>
          <a:xfrm rot="0">
            <a:off x="1540947" y="2723030"/>
            <a:ext cx="6427800" cy="400660"/>
          </a:xfrm>
          <a:prstGeom prst="rect">
            <a:avLst/>
          </a:prstGeom>
        </p:spPr>
        <p:txBody>
          <a:bodyPr anchor="t" rtlCol="false" tIns="0" lIns="0" bIns="0" rIns="0">
            <a:spAutoFit/>
          </a:bodyPr>
          <a:lstStyle/>
          <a:p>
            <a:pPr algn="l">
              <a:lnSpc>
                <a:spcPts val="3190"/>
              </a:lnSpc>
            </a:pPr>
            <a:r>
              <a:rPr lang="en-US" sz="2599" spc="-28">
                <a:solidFill>
                  <a:srgbClr val="0070C0"/>
                </a:solidFill>
                <a:latin typeface="Open Sans Condensed"/>
                <a:ea typeface="Open Sans Condensed"/>
                <a:cs typeface="Open Sans Condensed"/>
                <a:sym typeface="Open Sans Condensed"/>
              </a:rPr>
              <a:t>qImport the PytorchAndroid and OpenCV dependencies</a:t>
            </a:r>
          </a:p>
        </p:txBody>
      </p:sp>
      <p:grpSp>
        <p:nvGrpSpPr>
          <p:cNvPr name="Group 9" id="9"/>
          <p:cNvGrpSpPr/>
          <p:nvPr/>
        </p:nvGrpSpPr>
        <p:grpSpPr>
          <a:xfrm rot="0">
            <a:off x="15530466" y="0"/>
            <a:ext cx="2757534" cy="1378767"/>
            <a:chOff x="0" y="0"/>
            <a:chExt cx="3676711" cy="1838356"/>
          </a:xfrm>
        </p:grpSpPr>
        <p:sp>
          <p:nvSpPr>
            <p:cNvPr name="Freeform 10" id="10"/>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8"/>
              <a:stretch>
                <a:fillRect l="0" t="0" r="0" b="0"/>
              </a:stretch>
            </a:blipFill>
          </p:spPr>
        </p:sp>
        <p:sp>
          <p:nvSpPr>
            <p:cNvPr name="Freeform 11" id="11"/>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9"/>
              <a:stretch>
                <a:fillRect l="0" t="0" r="0" b="0"/>
              </a:stretch>
            </a:blipFill>
          </p:spPr>
        </p:sp>
      </p:grpSp>
      <p:sp>
        <p:nvSpPr>
          <p:cNvPr name="Freeform 12" id="12"/>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0"/>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false" flipV="false" rot="0">
            <a:off x="0" y="6974593"/>
            <a:ext cx="809919" cy="3227938"/>
          </a:xfrm>
          <a:custGeom>
            <a:avLst/>
            <a:gdLst/>
            <a:ahLst/>
            <a:cxnLst/>
            <a:rect r="r" b="b" t="t" l="l"/>
            <a:pathLst>
              <a:path h="3227938" w="809919">
                <a:moveTo>
                  <a:pt x="0" y="0"/>
                </a:moveTo>
                <a:lnTo>
                  <a:pt x="809919" y="0"/>
                </a:lnTo>
                <a:lnTo>
                  <a:pt x="809919" y="3227938"/>
                </a:lnTo>
                <a:lnTo>
                  <a:pt x="0" y="3227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969" y="8304597"/>
            <a:ext cx="4261740" cy="2130870"/>
          </a:xfrm>
          <a:custGeom>
            <a:avLst/>
            <a:gdLst/>
            <a:ahLst/>
            <a:cxnLst/>
            <a:rect r="r" b="b" t="t" l="l"/>
            <a:pathLst>
              <a:path h="2130870" w="4261740">
                <a:moveTo>
                  <a:pt x="0" y="0"/>
                </a:moveTo>
                <a:lnTo>
                  <a:pt x="4261740" y="0"/>
                </a:lnTo>
                <a:lnTo>
                  <a:pt x="4261740" y="2130870"/>
                </a:lnTo>
                <a:lnTo>
                  <a:pt x="0" y="2130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7478081" y="6974593"/>
            <a:ext cx="809919" cy="3227938"/>
          </a:xfrm>
          <a:custGeom>
            <a:avLst/>
            <a:gdLst/>
            <a:ahLst/>
            <a:cxnLst/>
            <a:rect r="r" b="b" t="t" l="l"/>
            <a:pathLst>
              <a:path h="3227938" w="809919">
                <a:moveTo>
                  <a:pt x="0" y="0"/>
                </a:moveTo>
                <a:lnTo>
                  <a:pt x="809919" y="0"/>
                </a:lnTo>
                <a:lnTo>
                  <a:pt x="809919" y="3227938"/>
                </a:lnTo>
                <a:lnTo>
                  <a:pt x="0" y="3227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10800000">
            <a:off x="12610520" y="8071661"/>
            <a:ext cx="4261740" cy="2130870"/>
          </a:xfrm>
          <a:custGeom>
            <a:avLst/>
            <a:gdLst/>
            <a:ahLst/>
            <a:cxnLst/>
            <a:rect r="r" b="b" t="t" l="l"/>
            <a:pathLst>
              <a:path h="2130870" w="4261740">
                <a:moveTo>
                  <a:pt x="4261741" y="2130870"/>
                </a:moveTo>
                <a:lnTo>
                  <a:pt x="0" y="2130870"/>
                </a:lnTo>
                <a:lnTo>
                  <a:pt x="0" y="0"/>
                </a:lnTo>
                <a:lnTo>
                  <a:pt x="4261741" y="0"/>
                </a:lnTo>
                <a:lnTo>
                  <a:pt x="4261741" y="213087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p:cNvPicPr>
            <a:picLocks noChangeAspect="true"/>
          </p:cNvPicPr>
          <p:nvPr/>
        </p:nvPicPr>
        <p:blipFill>
          <a:blip r:embed="rId6"/>
          <a:srcRect l="0" t="0" r="0" b="0"/>
          <a:stretch>
            <a:fillRect/>
          </a:stretch>
        </p:blipFill>
        <p:spPr>
          <a:xfrm flipH="false" flipV="false" rot="0">
            <a:off x="13792446" y="4765815"/>
            <a:ext cx="3373312" cy="3305846"/>
          </a:xfrm>
          <a:prstGeom prst="rect">
            <a:avLst/>
          </a:prstGeom>
        </p:spPr>
      </p:pic>
      <p:sp>
        <p:nvSpPr>
          <p:cNvPr name="Freeform 7" id="7"/>
          <p:cNvSpPr/>
          <p:nvPr/>
        </p:nvSpPr>
        <p:spPr>
          <a:xfrm flipH="false" flipV="false" rot="0">
            <a:off x="2206488" y="5266620"/>
            <a:ext cx="2142116" cy="2304235"/>
          </a:xfrm>
          <a:custGeom>
            <a:avLst/>
            <a:gdLst/>
            <a:ahLst/>
            <a:cxnLst/>
            <a:rect r="r" b="b" t="t" l="l"/>
            <a:pathLst>
              <a:path h="2304235" w="2142116">
                <a:moveTo>
                  <a:pt x="0" y="0"/>
                </a:moveTo>
                <a:lnTo>
                  <a:pt x="2142117" y="0"/>
                </a:lnTo>
                <a:lnTo>
                  <a:pt x="2142117" y="2304236"/>
                </a:lnTo>
                <a:lnTo>
                  <a:pt x="0" y="23042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807876" y="1266677"/>
            <a:ext cx="8672248" cy="5707916"/>
          </a:xfrm>
          <a:custGeom>
            <a:avLst/>
            <a:gdLst/>
            <a:ahLst/>
            <a:cxnLst/>
            <a:rect r="r" b="b" t="t" l="l"/>
            <a:pathLst>
              <a:path h="5707916" w="8672248">
                <a:moveTo>
                  <a:pt x="0" y="0"/>
                </a:moveTo>
                <a:lnTo>
                  <a:pt x="8672248" y="0"/>
                </a:lnTo>
                <a:lnTo>
                  <a:pt x="8672248" y="5707916"/>
                </a:lnTo>
                <a:lnTo>
                  <a:pt x="0" y="57079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4243940" y="7728931"/>
            <a:ext cx="9800119" cy="790235"/>
          </a:xfrm>
          <a:prstGeom prst="rect">
            <a:avLst/>
          </a:prstGeom>
        </p:spPr>
        <p:txBody>
          <a:bodyPr anchor="t" rtlCol="false" tIns="0" lIns="0" bIns="0" rIns="0">
            <a:spAutoFit/>
          </a:bodyPr>
          <a:lstStyle/>
          <a:p>
            <a:pPr algn="ctr">
              <a:lnSpc>
                <a:spcPts val="5926"/>
              </a:lnSpc>
            </a:pPr>
            <a:r>
              <a:rPr lang="en-US" sz="5926">
                <a:solidFill>
                  <a:srgbClr val="252D37"/>
                </a:solidFill>
                <a:latin typeface="Maven Pro"/>
                <a:ea typeface="Maven Pro"/>
                <a:cs typeface="Maven Pro"/>
                <a:sym typeface="Maven Pro"/>
              </a:rPr>
              <a:t>For your attention</a:t>
            </a:r>
          </a:p>
        </p:txBody>
      </p:sp>
      <p:grpSp>
        <p:nvGrpSpPr>
          <p:cNvPr name="Group 10" id="10"/>
          <p:cNvGrpSpPr/>
          <p:nvPr/>
        </p:nvGrpSpPr>
        <p:grpSpPr>
          <a:xfrm rot="0">
            <a:off x="15530466" y="0"/>
            <a:ext cx="2757534" cy="1378767"/>
            <a:chOff x="0" y="0"/>
            <a:chExt cx="3676711" cy="1838356"/>
          </a:xfrm>
        </p:grpSpPr>
        <p:sp>
          <p:nvSpPr>
            <p:cNvPr name="Freeform 11" id="11"/>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1"/>
              <a:stretch>
                <a:fillRect l="0" t="0" r="0" b="0"/>
              </a:stretch>
            </a:blipFill>
          </p:spPr>
        </p:sp>
        <p:sp>
          <p:nvSpPr>
            <p:cNvPr name="Freeform 12" id="12"/>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2"/>
              <a:stretch>
                <a:fillRect l="0" t="0" r="0" b="0"/>
              </a:stretch>
            </a:blipFill>
          </p:spPr>
        </p:sp>
      </p:grpSp>
      <p:sp>
        <p:nvSpPr>
          <p:cNvPr name="Freeform 13" id="13"/>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536504" y="5143500"/>
            <a:ext cx="8310818" cy="1253677"/>
          </a:xfrm>
          <a:custGeom>
            <a:avLst/>
            <a:gdLst/>
            <a:ahLst/>
            <a:cxnLst/>
            <a:rect r="r" b="b" t="t" l="l"/>
            <a:pathLst>
              <a:path h="1253677" w="8310818">
                <a:moveTo>
                  <a:pt x="0" y="0"/>
                </a:moveTo>
                <a:lnTo>
                  <a:pt x="8310818" y="0"/>
                </a:lnTo>
                <a:lnTo>
                  <a:pt x="8310818" y="1253677"/>
                </a:lnTo>
                <a:lnTo>
                  <a:pt x="0" y="1253677"/>
                </a:lnTo>
                <a:lnTo>
                  <a:pt x="0" y="0"/>
                </a:lnTo>
                <a:close/>
              </a:path>
            </a:pathLst>
          </a:custGeom>
          <a:blipFill>
            <a:blip r:embed="rId8"/>
            <a:stretch>
              <a:fillRect l="-13882" t="-17956" r="-110042" b="-8978"/>
            </a:stretch>
          </a:blipFill>
        </p:spPr>
      </p:sp>
      <p:sp>
        <p:nvSpPr>
          <p:cNvPr name="Freeform 6" id="6"/>
          <p:cNvSpPr/>
          <p:nvPr/>
        </p:nvSpPr>
        <p:spPr>
          <a:xfrm flipH="false" flipV="false" rot="0">
            <a:off x="11695591" y="3048000"/>
            <a:ext cx="3992644" cy="1771736"/>
          </a:xfrm>
          <a:custGeom>
            <a:avLst/>
            <a:gdLst/>
            <a:ahLst/>
            <a:cxnLst/>
            <a:rect r="r" b="b" t="t" l="l"/>
            <a:pathLst>
              <a:path h="1771736" w="3992644">
                <a:moveTo>
                  <a:pt x="0" y="0"/>
                </a:moveTo>
                <a:lnTo>
                  <a:pt x="3992644" y="0"/>
                </a:lnTo>
                <a:lnTo>
                  <a:pt x="3992644" y="1771736"/>
                </a:lnTo>
                <a:lnTo>
                  <a:pt x="0" y="1771736"/>
                </a:lnTo>
                <a:lnTo>
                  <a:pt x="0" y="0"/>
                </a:lnTo>
                <a:close/>
              </a:path>
            </a:pathLst>
          </a:custGeom>
          <a:blipFill>
            <a:blip r:embed="rId9"/>
            <a:stretch>
              <a:fillRect l="0" t="0" r="0" b="0"/>
            </a:stretch>
          </a:blipFill>
        </p:spPr>
      </p:sp>
      <p:sp>
        <p:nvSpPr>
          <p:cNvPr name="TextBox 7" id="7"/>
          <p:cNvSpPr txBox="true"/>
          <p:nvPr/>
        </p:nvSpPr>
        <p:spPr>
          <a:xfrm rot="0">
            <a:off x="1062534" y="2971800"/>
            <a:ext cx="7067106" cy="4267200"/>
          </a:xfrm>
          <a:prstGeom prst="rect">
            <a:avLst/>
          </a:prstGeom>
        </p:spPr>
        <p:txBody>
          <a:bodyPr anchor="t" rtlCol="false" tIns="0" lIns="0" bIns="0" rIns="0">
            <a:spAutoFit/>
          </a:bodyPr>
          <a:lstStyle/>
          <a:p>
            <a:pPr algn="just">
              <a:lnSpc>
                <a:spcPts val="4200"/>
              </a:lnSpc>
            </a:pPr>
            <a:r>
              <a:rPr lang="en-US" sz="3000">
                <a:solidFill>
                  <a:srgbClr val="252D37"/>
                </a:solidFill>
                <a:latin typeface="Maven Pro"/>
                <a:ea typeface="Maven Pro"/>
                <a:cs typeface="Maven Pro"/>
                <a:sym typeface="Maven Pro"/>
              </a:rPr>
              <a:t>Mô hình AI (T</a:t>
            </a:r>
            <a:r>
              <a:rPr lang="en-US" sz="3000">
                <a:solidFill>
                  <a:srgbClr val="252D37"/>
                </a:solidFill>
                <a:latin typeface="Maven Pro"/>
                <a:ea typeface="Maven Pro"/>
                <a:cs typeface="Maven Pro"/>
                <a:sym typeface="Maven Pro"/>
              </a:rPr>
              <a:t>rí tuệ nhân tạo) là một hệ thống hoặc thuật toán được thiết kế để thực hiện các nhiệm vụ mà bình thường cần đến trí tuệ của con người. Những mô hình này học hỏi từ dữ liệu để đưa ra quyết định, nhận diện mẫu, hoặc giải quyết các vấn đề phức tạp mà không cần lập trình chi tiết từng bước. </a:t>
            </a:r>
          </a:p>
        </p:txBody>
      </p:sp>
      <p:sp>
        <p:nvSpPr>
          <p:cNvPr name="TextBox 8" id="8"/>
          <p:cNvSpPr txBox="true"/>
          <p:nvPr/>
        </p:nvSpPr>
        <p:spPr>
          <a:xfrm rot="0">
            <a:off x="4596087" y="1210234"/>
            <a:ext cx="9095826" cy="920751"/>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KHÁI NIỆM</a:t>
            </a:r>
          </a:p>
        </p:txBody>
      </p:sp>
      <p:grpSp>
        <p:nvGrpSpPr>
          <p:cNvPr name="Group 9" id="9"/>
          <p:cNvGrpSpPr/>
          <p:nvPr/>
        </p:nvGrpSpPr>
        <p:grpSpPr>
          <a:xfrm rot="0">
            <a:off x="15530466" y="0"/>
            <a:ext cx="2757534" cy="1378767"/>
            <a:chOff x="0" y="0"/>
            <a:chExt cx="3676711" cy="1838356"/>
          </a:xfrm>
        </p:grpSpPr>
        <p:sp>
          <p:nvSpPr>
            <p:cNvPr name="Freeform 10" id="10"/>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0"/>
              <a:stretch>
                <a:fillRect l="0" t="0" r="0" b="0"/>
              </a:stretch>
            </a:blipFill>
          </p:spPr>
        </p:sp>
        <p:sp>
          <p:nvSpPr>
            <p:cNvPr name="Freeform 11" id="11"/>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1"/>
              <a:stretch>
                <a:fillRect l="0" t="0" r="0" b="0"/>
              </a:stretch>
            </a:blipFill>
          </p:spPr>
        </p:sp>
      </p:grpSp>
      <p:sp>
        <p:nvSpPr>
          <p:cNvPr name="Freeform 12" id="12"/>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618348" y="1702617"/>
            <a:ext cx="13051304" cy="1962150"/>
          </a:xfrm>
          <a:prstGeom prst="rect">
            <a:avLst/>
          </a:prstGeom>
        </p:spPr>
        <p:txBody>
          <a:bodyPr anchor="t" rtlCol="false" tIns="0" lIns="0" bIns="0" rIns="0">
            <a:spAutoFit/>
          </a:bodyPr>
          <a:lstStyle/>
          <a:p>
            <a:pPr algn="ctr">
              <a:lnSpc>
                <a:spcPts val="7200"/>
              </a:lnSpc>
            </a:pPr>
            <a:r>
              <a:rPr lang="en-US" b="true" sz="9000">
                <a:solidFill>
                  <a:srgbClr val="252930"/>
                </a:solidFill>
                <a:latin typeface="Maven Pro Bold"/>
                <a:ea typeface="Maven Pro Bold"/>
                <a:cs typeface="Maven Pro Bold"/>
                <a:sym typeface="Maven Pro Bold"/>
              </a:rPr>
              <a:t>PY</a:t>
            </a:r>
            <a:r>
              <a:rPr lang="en-US" b="true" sz="9000">
                <a:solidFill>
                  <a:srgbClr val="252930"/>
                </a:solidFill>
                <a:latin typeface="Maven Pro Bold"/>
                <a:ea typeface="Maven Pro Bold"/>
                <a:cs typeface="Maven Pro Bold"/>
                <a:sym typeface="Maven Pro Bold"/>
              </a:rPr>
              <a:t>TORCH,PYTORCHJIT AND TORCHSCRIPT</a:t>
            </a:r>
          </a:p>
        </p:txBody>
      </p:sp>
      <p:sp>
        <p:nvSpPr>
          <p:cNvPr name="Freeform 3" id="3"/>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542983"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34403" y="5246641"/>
            <a:ext cx="3707680" cy="1853840"/>
          </a:xfrm>
          <a:custGeom>
            <a:avLst/>
            <a:gdLst/>
            <a:ahLst/>
            <a:cxnLst/>
            <a:rect r="r" b="b" t="t" l="l"/>
            <a:pathLst>
              <a:path h="1853840" w="3707680">
                <a:moveTo>
                  <a:pt x="0" y="0"/>
                </a:moveTo>
                <a:lnTo>
                  <a:pt x="3707680" y="0"/>
                </a:lnTo>
                <a:lnTo>
                  <a:pt x="3707680" y="1853840"/>
                </a:lnTo>
                <a:lnTo>
                  <a:pt x="0" y="1853840"/>
                </a:lnTo>
                <a:lnTo>
                  <a:pt x="0" y="0"/>
                </a:lnTo>
                <a:close/>
              </a:path>
            </a:pathLst>
          </a:custGeom>
          <a:blipFill>
            <a:blip r:embed="rId8"/>
            <a:stretch>
              <a:fillRect l="0" t="0" r="0" b="0"/>
            </a:stretch>
          </a:blipFill>
        </p:spPr>
      </p:sp>
      <p:sp>
        <p:nvSpPr>
          <p:cNvPr name="TextBox 7" id="7"/>
          <p:cNvSpPr txBox="true"/>
          <p:nvPr/>
        </p:nvSpPr>
        <p:spPr>
          <a:xfrm rot="0">
            <a:off x="4683962" y="4740389"/>
            <a:ext cx="13089688" cy="2799668"/>
          </a:xfrm>
          <a:prstGeom prst="rect">
            <a:avLst/>
          </a:prstGeom>
        </p:spPr>
        <p:txBody>
          <a:bodyPr anchor="t" rtlCol="false" tIns="0" lIns="0" bIns="0" rIns="0">
            <a:spAutoFit/>
          </a:bodyPr>
          <a:lstStyle/>
          <a:p>
            <a:pPr algn="ctr">
              <a:lnSpc>
                <a:spcPts val="3712"/>
              </a:lnSpc>
              <a:spcBef>
                <a:spcPct val="0"/>
              </a:spcBef>
            </a:pPr>
            <a:r>
              <a:rPr lang="en-US" sz="2651">
                <a:solidFill>
                  <a:srgbClr val="252930"/>
                </a:solidFill>
                <a:latin typeface="Maven Pro"/>
                <a:ea typeface="Maven Pro"/>
                <a:cs typeface="Maven Pro"/>
                <a:sym typeface="Maven Pro"/>
              </a:rPr>
              <a:t>PYT</a:t>
            </a:r>
            <a:r>
              <a:rPr lang="en-US" sz="2651">
                <a:solidFill>
                  <a:srgbClr val="252930"/>
                </a:solidFill>
                <a:latin typeface="Maven Pro"/>
                <a:ea typeface="Maven Pro"/>
                <a:cs typeface="Maven Pro"/>
                <a:sym typeface="Maven Pro"/>
              </a:rPr>
              <a:t>ORCH LÀ MỘT THƯ VIỆN MÃ NGUỒN MỞ ĐƯỢC PHÁT TRIỂN BỞI FACEBOOK, DÙNG ĐỂ XÂY DỰNG VÀ HUẤN LUYỆN CÁC MÔ HÌNH HỌC SÂU (DEEP LEARNING). NÓ CUNG CẤP MỘT NỀN TẢNG MẠNH MẼ VÀ LINH HOẠT ĐỂ THỰC HIỆN CÁC PHÉP TOÁN TENSOR (GIỐNG NHƯ MẢNG ĐA CHIỀU) VÀ HỖ TRỢ TÍNH TOÁN TRÊN GPU. PYTORCH RẤT PHỔ BIẾN TRONG CỘNG ĐỒNG NGHIÊN CỨU VÌ CÚ PHÁP ĐƠN GIẢN, DỄ HIỂU </a:t>
            </a:r>
          </a:p>
        </p:txBody>
      </p:sp>
      <p:grpSp>
        <p:nvGrpSpPr>
          <p:cNvPr name="Group 8" id="8"/>
          <p:cNvGrpSpPr/>
          <p:nvPr/>
        </p:nvGrpSpPr>
        <p:grpSpPr>
          <a:xfrm rot="0">
            <a:off x="15530466" y="0"/>
            <a:ext cx="2757534" cy="1378767"/>
            <a:chOff x="0" y="0"/>
            <a:chExt cx="3676711" cy="1838356"/>
          </a:xfrm>
        </p:grpSpPr>
        <p:sp>
          <p:nvSpPr>
            <p:cNvPr name="Freeform 9" id="9"/>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9"/>
              <a:stretch>
                <a:fillRect l="0" t="0" r="0" b="0"/>
              </a:stretch>
            </a:blipFill>
          </p:spPr>
        </p:sp>
        <p:sp>
          <p:nvSpPr>
            <p:cNvPr name="Freeform 10" id="10"/>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0"/>
              <a:stretch>
                <a:fillRect l="0" t="0" r="0" b="0"/>
              </a:stretch>
            </a:blipFill>
          </p:spPr>
        </p:sp>
      </p:grpSp>
      <p:sp>
        <p:nvSpPr>
          <p:cNvPr name="Freeform 11" id="11"/>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1"/>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3029530" y="1702617"/>
            <a:ext cx="13051304" cy="1962150"/>
          </a:xfrm>
          <a:prstGeom prst="rect">
            <a:avLst/>
          </a:prstGeom>
        </p:spPr>
        <p:txBody>
          <a:bodyPr anchor="t" rtlCol="false" tIns="0" lIns="0" bIns="0" rIns="0">
            <a:spAutoFit/>
          </a:bodyPr>
          <a:lstStyle/>
          <a:p>
            <a:pPr algn="ctr">
              <a:lnSpc>
                <a:spcPts val="7200"/>
              </a:lnSpc>
            </a:pPr>
            <a:r>
              <a:rPr lang="en-US" b="true" sz="9000">
                <a:solidFill>
                  <a:srgbClr val="252930"/>
                </a:solidFill>
                <a:latin typeface="Maven Pro Bold"/>
                <a:ea typeface="Maven Pro Bold"/>
                <a:cs typeface="Maven Pro Bold"/>
                <a:sym typeface="Maven Pro Bold"/>
              </a:rPr>
              <a:t>PY</a:t>
            </a:r>
            <a:r>
              <a:rPr lang="en-US" b="true" sz="9000">
                <a:solidFill>
                  <a:srgbClr val="252930"/>
                </a:solidFill>
                <a:latin typeface="Maven Pro Bold"/>
                <a:ea typeface="Maven Pro Bold"/>
                <a:cs typeface="Maven Pro Bold"/>
                <a:sym typeface="Maven Pro Bold"/>
              </a:rPr>
              <a:t>TORCH,PYTORCHJIT AND TORCHSCRIPT</a:t>
            </a:r>
          </a:p>
        </p:txBody>
      </p:sp>
      <p:sp>
        <p:nvSpPr>
          <p:cNvPr name="Freeform 3" id="3"/>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542983"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06819" y="4010025"/>
            <a:ext cx="3949503" cy="6043216"/>
          </a:xfrm>
          <a:custGeom>
            <a:avLst/>
            <a:gdLst/>
            <a:ahLst/>
            <a:cxnLst/>
            <a:rect r="r" b="b" t="t" l="l"/>
            <a:pathLst>
              <a:path h="6043216" w="3949503">
                <a:moveTo>
                  <a:pt x="0" y="0"/>
                </a:moveTo>
                <a:lnTo>
                  <a:pt x="3949503" y="0"/>
                </a:lnTo>
                <a:lnTo>
                  <a:pt x="3949503" y="6043216"/>
                </a:lnTo>
                <a:lnTo>
                  <a:pt x="0" y="6043216"/>
                </a:lnTo>
                <a:lnTo>
                  <a:pt x="0" y="0"/>
                </a:lnTo>
                <a:close/>
              </a:path>
            </a:pathLst>
          </a:custGeom>
          <a:blipFill>
            <a:blip r:embed="rId8"/>
            <a:stretch>
              <a:fillRect l="0" t="0" r="0" b="0"/>
            </a:stretch>
          </a:blipFill>
        </p:spPr>
      </p:sp>
      <p:sp>
        <p:nvSpPr>
          <p:cNvPr name="Freeform 7" id="7"/>
          <p:cNvSpPr/>
          <p:nvPr/>
        </p:nvSpPr>
        <p:spPr>
          <a:xfrm flipH="false" flipV="false" rot="0">
            <a:off x="5126332" y="7747496"/>
            <a:ext cx="1533531" cy="964208"/>
          </a:xfrm>
          <a:custGeom>
            <a:avLst/>
            <a:gdLst/>
            <a:ahLst/>
            <a:cxnLst/>
            <a:rect r="r" b="b" t="t" l="l"/>
            <a:pathLst>
              <a:path h="964208" w="1533531">
                <a:moveTo>
                  <a:pt x="0" y="0"/>
                </a:moveTo>
                <a:lnTo>
                  <a:pt x="1533532" y="0"/>
                </a:lnTo>
                <a:lnTo>
                  <a:pt x="1533532" y="964208"/>
                </a:lnTo>
                <a:lnTo>
                  <a:pt x="0" y="9642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4942072" y="3943350"/>
            <a:ext cx="13089688" cy="2332943"/>
          </a:xfrm>
          <a:prstGeom prst="rect">
            <a:avLst/>
          </a:prstGeom>
        </p:spPr>
        <p:txBody>
          <a:bodyPr anchor="t" rtlCol="false" tIns="0" lIns="0" bIns="0" rIns="0">
            <a:spAutoFit/>
          </a:bodyPr>
          <a:lstStyle/>
          <a:p>
            <a:pPr algn="ctr">
              <a:lnSpc>
                <a:spcPts val="3712"/>
              </a:lnSpc>
              <a:spcBef>
                <a:spcPct val="0"/>
              </a:spcBef>
            </a:pPr>
            <a:r>
              <a:rPr lang="en-US" sz="2651">
                <a:solidFill>
                  <a:srgbClr val="252930"/>
                </a:solidFill>
                <a:latin typeface="Maven Pro"/>
                <a:ea typeface="Maven Pro"/>
                <a:cs typeface="Maven Pro"/>
                <a:sym typeface="Maven Pro"/>
              </a:rPr>
              <a:t>PYT</a:t>
            </a:r>
            <a:r>
              <a:rPr lang="en-US" sz="2651">
                <a:solidFill>
                  <a:srgbClr val="252930"/>
                </a:solidFill>
                <a:latin typeface="Maven Pro"/>
                <a:ea typeface="Maven Pro"/>
                <a:cs typeface="Maven Pro"/>
                <a:sym typeface="Maven Pro"/>
              </a:rPr>
              <a:t>ORCH JIT LÀ MỘT CÔNG CỤ TỐI ƯU HÓA TRONG PYTORCH, GIÚP TĂNG TỐC ĐỘ THỰC THI CỦA MÔ HÌNH AI. JIT SỬ DỤNG MỘT PHƯƠNG PHÁP GỌI LÀ JUST-IN-TIME COMPILATION (BIÊN DỊCH KHI CẦN) ĐỂ CHUYỂN ĐỔI MÃ PYTHON BÌNH THƯỜNG THÀNH MÃ MÁY HIỆU QUẢ HƠN. ĐIỀU NÀY GIÚP MÔ HÌNH CHẠY NHANH HƠN, ĐẶC BIỆT KHI TRIỂN KHAI TRÊN MÔI TRƯỜNG SẢN XUẤT (PRODUCTION).</a:t>
            </a:r>
          </a:p>
        </p:txBody>
      </p:sp>
      <p:sp>
        <p:nvSpPr>
          <p:cNvPr name="TextBox 9" id="9"/>
          <p:cNvSpPr txBox="true"/>
          <p:nvPr/>
        </p:nvSpPr>
        <p:spPr>
          <a:xfrm rot="0">
            <a:off x="7126589" y="7271137"/>
            <a:ext cx="10359058" cy="1600200"/>
          </a:xfrm>
          <a:prstGeom prst="rect">
            <a:avLst/>
          </a:prstGeom>
        </p:spPr>
        <p:txBody>
          <a:bodyPr anchor="t" rtlCol="false" tIns="0" lIns="0" bIns="0" rIns="0">
            <a:spAutoFit/>
          </a:bodyPr>
          <a:lstStyle/>
          <a:p>
            <a:pPr algn="ctr">
              <a:lnSpc>
                <a:spcPts val="4200"/>
              </a:lnSpc>
              <a:spcBef>
                <a:spcPct val="0"/>
              </a:spcBef>
            </a:pPr>
            <a:r>
              <a:rPr lang="en-US" b="true" sz="3000">
                <a:solidFill>
                  <a:srgbClr val="252930"/>
                </a:solidFill>
                <a:latin typeface="Maven Pro Bold"/>
                <a:ea typeface="Maven Pro Bold"/>
                <a:cs typeface="Maven Pro Bold"/>
                <a:sym typeface="Maven Pro Bold"/>
              </a:rPr>
              <a:t>SỬ DỤNG PYT</a:t>
            </a:r>
            <a:r>
              <a:rPr lang="en-US" b="true" sz="3000">
                <a:solidFill>
                  <a:srgbClr val="252930"/>
                </a:solidFill>
                <a:latin typeface="Maven Pro Bold"/>
                <a:ea typeface="Maven Pro Bold"/>
                <a:cs typeface="Maven Pro Bold"/>
                <a:sym typeface="Maven Pro Bold"/>
              </a:rPr>
              <a:t>ORCH JIT: TĂNG TỐC ĐỘ, TỐI ƯU HÓA HIỆU SUẤT, VÀ CHO PHÉP TRIỂN KHAI MÔ HÌNH TRÊN CÁC NỀN TẢNG KHÔNG HỖ TRỢ PYTHON.</a:t>
            </a:r>
          </a:p>
        </p:txBody>
      </p:sp>
      <p:grpSp>
        <p:nvGrpSpPr>
          <p:cNvPr name="Group 10" id="10"/>
          <p:cNvGrpSpPr/>
          <p:nvPr/>
        </p:nvGrpSpPr>
        <p:grpSpPr>
          <a:xfrm rot="0">
            <a:off x="15530466" y="0"/>
            <a:ext cx="2757534" cy="1378767"/>
            <a:chOff x="0" y="0"/>
            <a:chExt cx="3676711" cy="1838356"/>
          </a:xfrm>
        </p:grpSpPr>
        <p:sp>
          <p:nvSpPr>
            <p:cNvPr name="Freeform 11" id="11"/>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1"/>
              <a:stretch>
                <a:fillRect l="0" t="0" r="0" b="0"/>
              </a:stretch>
            </a:blipFill>
          </p:spPr>
        </p:sp>
        <p:sp>
          <p:nvSpPr>
            <p:cNvPr name="Freeform 12" id="12"/>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2"/>
              <a:stretch>
                <a:fillRect l="0" t="0" r="0" b="0"/>
              </a:stretch>
            </a:blipFill>
          </p:spPr>
        </p:sp>
      </p:grpSp>
      <p:sp>
        <p:nvSpPr>
          <p:cNvPr name="Freeform 13" id="13"/>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618348" y="1866020"/>
            <a:ext cx="13051304" cy="1962150"/>
          </a:xfrm>
          <a:prstGeom prst="rect">
            <a:avLst/>
          </a:prstGeom>
        </p:spPr>
        <p:txBody>
          <a:bodyPr anchor="t" rtlCol="false" tIns="0" lIns="0" bIns="0" rIns="0">
            <a:spAutoFit/>
          </a:bodyPr>
          <a:lstStyle/>
          <a:p>
            <a:pPr algn="ctr">
              <a:lnSpc>
                <a:spcPts val="7200"/>
              </a:lnSpc>
            </a:pPr>
            <a:r>
              <a:rPr lang="en-US" b="true" sz="9000">
                <a:solidFill>
                  <a:srgbClr val="252930"/>
                </a:solidFill>
                <a:latin typeface="Maven Pro Bold"/>
                <a:ea typeface="Maven Pro Bold"/>
                <a:cs typeface="Maven Pro Bold"/>
                <a:sym typeface="Maven Pro Bold"/>
              </a:rPr>
              <a:t>PY</a:t>
            </a:r>
            <a:r>
              <a:rPr lang="en-US" b="true" sz="9000">
                <a:solidFill>
                  <a:srgbClr val="252930"/>
                </a:solidFill>
                <a:latin typeface="Maven Pro Bold"/>
                <a:ea typeface="Maven Pro Bold"/>
                <a:cs typeface="Maven Pro Bold"/>
                <a:sym typeface="Maven Pro Bold"/>
              </a:rPr>
              <a:t>TORCH,PYTORCHJIT AND TORCHSCRIPT</a:t>
            </a:r>
          </a:p>
        </p:txBody>
      </p:sp>
      <p:sp>
        <p:nvSpPr>
          <p:cNvPr name="Freeform 3" id="3"/>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542983"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139142" y="7388000"/>
            <a:ext cx="1533531" cy="964208"/>
          </a:xfrm>
          <a:custGeom>
            <a:avLst/>
            <a:gdLst/>
            <a:ahLst/>
            <a:cxnLst/>
            <a:rect r="r" b="b" t="t" l="l"/>
            <a:pathLst>
              <a:path h="964208" w="1533531">
                <a:moveTo>
                  <a:pt x="0" y="0"/>
                </a:moveTo>
                <a:lnTo>
                  <a:pt x="1533532" y="0"/>
                </a:lnTo>
                <a:lnTo>
                  <a:pt x="1533532" y="964208"/>
                </a:lnTo>
                <a:lnTo>
                  <a:pt x="0" y="9642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46911" y="5123496"/>
            <a:ext cx="4285976" cy="3953812"/>
          </a:xfrm>
          <a:custGeom>
            <a:avLst/>
            <a:gdLst/>
            <a:ahLst/>
            <a:cxnLst/>
            <a:rect r="r" b="b" t="t" l="l"/>
            <a:pathLst>
              <a:path h="3953812" w="4285976">
                <a:moveTo>
                  <a:pt x="0" y="0"/>
                </a:moveTo>
                <a:lnTo>
                  <a:pt x="4285976" y="0"/>
                </a:lnTo>
                <a:lnTo>
                  <a:pt x="4285976" y="3953812"/>
                </a:lnTo>
                <a:lnTo>
                  <a:pt x="0" y="3953812"/>
                </a:lnTo>
                <a:lnTo>
                  <a:pt x="0" y="0"/>
                </a:lnTo>
                <a:close/>
              </a:path>
            </a:pathLst>
          </a:custGeom>
          <a:blipFill>
            <a:blip r:embed="rId10"/>
            <a:stretch>
              <a:fillRect l="0" t="0" r="0" b="0"/>
            </a:stretch>
          </a:blipFill>
        </p:spPr>
      </p:sp>
      <p:sp>
        <p:nvSpPr>
          <p:cNvPr name="TextBox 8" id="8"/>
          <p:cNvSpPr txBox="true"/>
          <p:nvPr/>
        </p:nvSpPr>
        <p:spPr>
          <a:xfrm rot="0">
            <a:off x="4942072" y="3924899"/>
            <a:ext cx="13089688" cy="2332943"/>
          </a:xfrm>
          <a:prstGeom prst="rect">
            <a:avLst/>
          </a:prstGeom>
        </p:spPr>
        <p:txBody>
          <a:bodyPr anchor="t" rtlCol="false" tIns="0" lIns="0" bIns="0" rIns="0">
            <a:spAutoFit/>
          </a:bodyPr>
          <a:lstStyle/>
          <a:p>
            <a:pPr algn="ctr">
              <a:lnSpc>
                <a:spcPts val="3712"/>
              </a:lnSpc>
              <a:spcBef>
                <a:spcPct val="0"/>
              </a:spcBef>
            </a:pPr>
            <a:r>
              <a:rPr lang="en-US" sz="2651">
                <a:solidFill>
                  <a:srgbClr val="252930"/>
                </a:solidFill>
                <a:latin typeface="Maven Pro"/>
                <a:ea typeface="Maven Pro"/>
                <a:cs typeface="Maven Pro"/>
                <a:sym typeface="Maven Pro"/>
              </a:rPr>
              <a:t>T</a:t>
            </a:r>
            <a:r>
              <a:rPr lang="en-US" sz="2651">
                <a:solidFill>
                  <a:srgbClr val="252930"/>
                </a:solidFill>
                <a:latin typeface="Maven Pro"/>
                <a:ea typeface="Maven Pro"/>
                <a:cs typeface="Maven Pro"/>
                <a:sym typeface="Maven Pro"/>
              </a:rPr>
              <a:t>ORCHSCRIPT LÀ MỘT DẠNG MÃ TRUNG GIAN ĐƯỢC PYTORCH SỬ DỤNG ĐỂ "LƯU TRỮ" MÔ HÌNH ĐÃ HUẤN LUYỆN. MÔ HÌNH TORCHSCRIPT CÓ THỂ ĐƯỢC CHẠY Ở BẤT KỲ MÔI TRƯỜNG NÀO MÀ KHÔNG CẦN CÀI ĐẶT PYTHON. TORCHSCRIPT LÀ KẾT QUẢ CỦA VIỆC SỬ DỤNG PYTORCH JIT ĐỂ BIÊN DỊCH MÔ HÌNH THÀNH MỘT BIỂU DIỄN ĐỘC LẬP VỚI PYTHON</a:t>
            </a:r>
          </a:p>
        </p:txBody>
      </p:sp>
      <p:sp>
        <p:nvSpPr>
          <p:cNvPr name="TextBox 9" id="9"/>
          <p:cNvSpPr txBox="true"/>
          <p:nvPr/>
        </p:nvSpPr>
        <p:spPr>
          <a:xfrm rot="0">
            <a:off x="6672674" y="6456085"/>
            <a:ext cx="10359058" cy="3200400"/>
          </a:xfrm>
          <a:prstGeom prst="rect">
            <a:avLst/>
          </a:prstGeom>
        </p:spPr>
        <p:txBody>
          <a:bodyPr anchor="t" rtlCol="false" tIns="0" lIns="0" bIns="0" rIns="0">
            <a:spAutoFit/>
          </a:bodyPr>
          <a:lstStyle/>
          <a:p>
            <a:pPr algn="ctr">
              <a:lnSpc>
                <a:spcPts val="4200"/>
              </a:lnSpc>
              <a:spcBef>
                <a:spcPct val="0"/>
              </a:spcBef>
            </a:pPr>
            <a:r>
              <a:rPr lang="en-US" b="true" sz="3000">
                <a:solidFill>
                  <a:srgbClr val="252930"/>
                </a:solidFill>
                <a:latin typeface="Maven Pro Bold"/>
                <a:ea typeface="Maven Pro Bold"/>
                <a:cs typeface="Maven Pro Bold"/>
                <a:sym typeface="Maven Pro Bold"/>
              </a:rPr>
              <a:t>TORCHSCRIPT GIÚP CHUYỂN MÔ HÌNH PYT</a:t>
            </a:r>
            <a:r>
              <a:rPr lang="en-US" b="true" sz="3000">
                <a:solidFill>
                  <a:srgbClr val="252930"/>
                </a:solidFill>
                <a:latin typeface="Maven Pro Bold"/>
                <a:ea typeface="Maven Pro Bold"/>
                <a:cs typeface="Maven Pro Bold"/>
                <a:sym typeface="Maven Pro Bold"/>
              </a:rPr>
              <a:t>ORCH ĐÃ HUẤN LUYỆN THÀNH MỘT "DẠNG ĐỘC LẬP" CÓ THỂ CHẠY MÀ KHÔNG CẦN PYTHON. BẠN CÓ THỂ TRIỂN KHAI MÔ HÌNH AI NÀY TRÊN NHIỀU THIẾT BỊ KHÁC NHAU, NHƯ DI ĐỘNG HOẶC HỆ THỐNG NHÚNG, MÀ KHÔNG CẦN CÀI ĐẶT PYTHON.</a:t>
            </a:r>
          </a:p>
        </p:txBody>
      </p:sp>
      <p:grpSp>
        <p:nvGrpSpPr>
          <p:cNvPr name="Group 10" id="10"/>
          <p:cNvGrpSpPr/>
          <p:nvPr/>
        </p:nvGrpSpPr>
        <p:grpSpPr>
          <a:xfrm rot="0">
            <a:off x="15530466" y="0"/>
            <a:ext cx="2757534" cy="1378767"/>
            <a:chOff x="0" y="0"/>
            <a:chExt cx="3676711" cy="1838356"/>
          </a:xfrm>
        </p:grpSpPr>
        <p:sp>
          <p:nvSpPr>
            <p:cNvPr name="Freeform 11" id="11"/>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1"/>
              <a:stretch>
                <a:fillRect l="0" t="0" r="0" b="0"/>
              </a:stretch>
            </a:blipFill>
          </p:spPr>
        </p:sp>
        <p:sp>
          <p:nvSpPr>
            <p:cNvPr name="Freeform 12" id="12"/>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2"/>
              <a:stretch>
                <a:fillRect l="0" t="0" r="0" b="0"/>
              </a:stretch>
            </a:blipFill>
          </p:spPr>
        </p:sp>
      </p:grpSp>
      <p:sp>
        <p:nvSpPr>
          <p:cNvPr name="Freeform 13" id="13"/>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5512894" y="3573204"/>
            <a:ext cx="11206575" cy="1680845"/>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252930"/>
                </a:solidFill>
                <a:latin typeface="Maven Pro"/>
                <a:ea typeface="Maven Pro"/>
                <a:cs typeface="Maven Pro"/>
                <a:sym typeface="Maven Pro"/>
              </a:rPr>
              <a:t>Ưu</a:t>
            </a:r>
            <a:r>
              <a:rPr lang="en-US" sz="3200">
                <a:solidFill>
                  <a:srgbClr val="252930"/>
                </a:solidFill>
                <a:latin typeface="Maven Pro"/>
                <a:ea typeface="Maven Pro"/>
                <a:cs typeface="Maven Pro"/>
                <a:sym typeface="Maven Pro"/>
              </a:rPr>
              <a:t> điểm: Dễ dàng cập nhật mô hình, không tốn tài nguyên trên thiết bị, có thể sử dụng mô hình phức tạp.</a:t>
            </a:r>
          </a:p>
          <a:p>
            <a:pPr algn="just" marL="690881" indent="-345440" lvl="1">
              <a:lnSpc>
                <a:spcPts val="4480"/>
              </a:lnSpc>
              <a:buFont typeface="Arial"/>
              <a:buChar char="•"/>
            </a:pPr>
            <a:r>
              <a:rPr lang="en-US" sz="3200">
                <a:solidFill>
                  <a:srgbClr val="252930"/>
                </a:solidFill>
                <a:latin typeface="Maven Pro"/>
                <a:ea typeface="Maven Pro"/>
                <a:cs typeface="Maven Pro"/>
                <a:sym typeface="Maven Pro"/>
              </a:rPr>
              <a:t>Nhược điểm: Phụ thuộc vào kết nối mạng và độ trễ.</a:t>
            </a:r>
          </a:p>
        </p:txBody>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82384" y="3274558"/>
            <a:ext cx="4452645" cy="2354336"/>
          </a:xfrm>
          <a:custGeom>
            <a:avLst/>
            <a:gdLst/>
            <a:ahLst/>
            <a:cxnLst/>
            <a:rect r="r" b="b" t="t" l="l"/>
            <a:pathLst>
              <a:path h="2354336" w="4452645">
                <a:moveTo>
                  <a:pt x="0" y="0"/>
                </a:moveTo>
                <a:lnTo>
                  <a:pt x="4452645" y="0"/>
                </a:lnTo>
                <a:lnTo>
                  <a:pt x="4452645" y="2354337"/>
                </a:lnTo>
                <a:lnTo>
                  <a:pt x="0" y="2354337"/>
                </a:lnTo>
                <a:lnTo>
                  <a:pt x="0" y="0"/>
                </a:lnTo>
                <a:close/>
              </a:path>
            </a:pathLst>
          </a:custGeom>
          <a:blipFill>
            <a:blip r:embed="rId8"/>
            <a:stretch>
              <a:fillRect l="0" t="0" r="0" b="0"/>
            </a:stretch>
          </a:blipFill>
        </p:spPr>
      </p:sp>
      <p:sp>
        <p:nvSpPr>
          <p:cNvPr name="TextBox 7" id="7"/>
          <p:cNvSpPr txBox="true"/>
          <p:nvPr/>
        </p:nvSpPr>
        <p:spPr>
          <a:xfrm rot="0">
            <a:off x="5684557" y="984658"/>
            <a:ext cx="6918887" cy="1730376"/>
          </a:xfrm>
          <a:prstGeom prst="rect">
            <a:avLst/>
          </a:prstGeom>
        </p:spPr>
        <p:txBody>
          <a:bodyPr anchor="t" rtlCol="false" tIns="0" lIns="0" bIns="0" rIns="0">
            <a:spAutoFit/>
          </a:bodyPr>
          <a:lstStyle/>
          <a:p>
            <a:pPr algn="ctr">
              <a:lnSpc>
                <a:spcPts val="6400"/>
              </a:lnSpc>
            </a:pPr>
            <a:r>
              <a:rPr lang="en-US" b="true" sz="8000">
                <a:solidFill>
                  <a:srgbClr val="252930"/>
                </a:solidFill>
                <a:latin typeface="Maven Pro Bold"/>
                <a:ea typeface="Maven Pro Bold"/>
                <a:cs typeface="Maven Pro Bold"/>
                <a:sym typeface="Maven Pro Bold"/>
              </a:rPr>
              <a:t>HƯỚNG T</a:t>
            </a:r>
            <a:r>
              <a:rPr lang="en-US" b="true" sz="8000">
                <a:solidFill>
                  <a:srgbClr val="252930"/>
                </a:solidFill>
                <a:latin typeface="Maven Pro Bold"/>
                <a:ea typeface="Maven Pro Bold"/>
                <a:cs typeface="Maven Pro Bold"/>
                <a:sym typeface="Maven Pro Bold"/>
              </a:rPr>
              <a:t>RIỂN KHAI</a:t>
            </a:r>
          </a:p>
        </p:txBody>
      </p:sp>
      <p:sp>
        <p:nvSpPr>
          <p:cNvPr name="TextBox 8" id="8"/>
          <p:cNvSpPr txBox="true"/>
          <p:nvPr/>
        </p:nvSpPr>
        <p:spPr>
          <a:xfrm rot="0">
            <a:off x="5512894" y="6011295"/>
            <a:ext cx="11206575" cy="2804795"/>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252930"/>
                </a:solidFill>
                <a:latin typeface="Maven Pro"/>
                <a:ea typeface="Maven Pro"/>
                <a:cs typeface="Maven Pro"/>
                <a:sym typeface="Maven Pro"/>
              </a:rPr>
              <a:t>Ưu điể</a:t>
            </a:r>
            <a:r>
              <a:rPr lang="en-US" sz="3200">
                <a:solidFill>
                  <a:srgbClr val="252930"/>
                </a:solidFill>
                <a:latin typeface="Maven Pro"/>
                <a:ea typeface="Maven Pro"/>
                <a:cs typeface="Maven Pro"/>
                <a:sym typeface="Maven Pro"/>
              </a:rPr>
              <a:t>m: Không phụ thuộc vào kết nối mạng, có thể hoạt động offline và giảm độ trễ.</a:t>
            </a:r>
          </a:p>
          <a:p>
            <a:pPr algn="just" marL="690881" indent="-345440" lvl="1">
              <a:lnSpc>
                <a:spcPts val="4480"/>
              </a:lnSpc>
              <a:buFont typeface="Arial"/>
              <a:buChar char="•"/>
            </a:pPr>
            <a:r>
              <a:rPr lang="en-US" sz="3200">
                <a:solidFill>
                  <a:srgbClr val="252930"/>
                </a:solidFill>
                <a:latin typeface="Maven Pro"/>
                <a:ea typeface="Maven Pro"/>
                <a:cs typeface="Maven Pro"/>
                <a:sym typeface="Maven Pro"/>
              </a:rPr>
              <a:t>Nhược điểm: Yêu cầu tài nguyên tính toán của thiết bị mạnh hơn và mô hình phải được tối ưu hóa để phù hợp với các hạn chế về bộ nhớ và CPU của điện thoại.</a:t>
            </a:r>
          </a:p>
        </p:txBody>
      </p:sp>
      <p:sp>
        <p:nvSpPr>
          <p:cNvPr name="Freeform 9" id="9"/>
          <p:cNvSpPr/>
          <p:nvPr/>
        </p:nvSpPr>
        <p:spPr>
          <a:xfrm flipH="false" flipV="false" rot="0">
            <a:off x="682384" y="6338715"/>
            <a:ext cx="4435206" cy="2477375"/>
          </a:xfrm>
          <a:custGeom>
            <a:avLst/>
            <a:gdLst/>
            <a:ahLst/>
            <a:cxnLst/>
            <a:rect r="r" b="b" t="t" l="l"/>
            <a:pathLst>
              <a:path h="2477375" w="4435206">
                <a:moveTo>
                  <a:pt x="0" y="0"/>
                </a:moveTo>
                <a:lnTo>
                  <a:pt x="4435206" y="0"/>
                </a:lnTo>
                <a:lnTo>
                  <a:pt x="4435206" y="2477375"/>
                </a:lnTo>
                <a:lnTo>
                  <a:pt x="0" y="2477375"/>
                </a:lnTo>
                <a:lnTo>
                  <a:pt x="0" y="0"/>
                </a:lnTo>
                <a:close/>
              </a:path>
            </a:pathLst>
          </a:custGeom>
          <a:blipFill>
            <a:blip r:embed="rId9"/>
            <a:stretch>
              <a:fillRect l="0" t="0" r="0" b="0"/>
            </a:stretch>
          </a:blipFill>
        </p:spPr>
      </p:sp>
      <p:grpSp>
        <p:nvGrpSpPr>
          <p:cNvPr name="Group 10" id="10"/>
          <p:cNvGrpSpPr/>
          <p:nvPr/>
        </p:nvGrpSpPr>
        <p:grpSpPr>
          <a:xfrm rot="0">
            <a:off x="15530466" y="0"/>
            <a:ext cx="2757534" cy="1378767"/>
            <a:chOff x="0" y="0"/>
            <a:chExt cx="3676711" cy="1838356"/>
          </a:xfrm>
        </p:grpSpPr>
        <p:sp>
          <p:nvSpPr>
            <p:cNvPr name="Freeform 11" id="11"/>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0"/>
              <a:stretch>
                <a:fillRect l="0" t="0" r="0" b="0"/>
              </a:stretch>
            </a:blipFill>
          </p:spPr>
        </p:sp>
        <p:sp>
          <p:nvSpPr>
            <p:cNvPr name="Freeform 12" id="12"/>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1"/>
              <a:stretch>
                <a:fillRect l="0" t="0" r="0" b="0"/>
              </a:stretch>
            </a:blipFill>
          </p:spPr>
        </p:sp>
      </p:grpSp>
      <p:sp>
        <p:nvSpPr>
          <p:cNvPr name="Freeform 13" id="13"/>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5323669" y="867401"/>
            <a:ext cx="9614334" cy="920751"/>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CÁC </a:t>
            </a:r>
            <a:r>
              <a:rPr lang="en-US" b="true" sz="8000">
                <a:solidFill>
                  <a:srgbClr val="252D37"/>
                </a:solidFill>
                <a:latin typeface="Maven Pro Bold"/>
                <a:ea typeface="Maven Pro Bold"/>
                <a:cs typeface="Maven Pro Bold"/>
                <a:sym typeface="Maven Pro Bold"/>
              </a:rPr>
              <a:t>BƯỚC CƠ BẢN</a:t>
            </a:r>
          </a:p>
        </p:txBody>
      </p:sp>
      <p:sp>
        <p:nvSpPr>
          <p:cNvPr name="Freeform 3" id="3"/>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542983" y="9421206"/>
            <a:ext cx="2716317" cy="1358159"/>
          </a:xfrm>
          <a:custGeom>
            <a:avLst/>
            <a:gdLst/>
            <a:ahLst/>
            <a:cxnLst/>
            <a:rect r="r" b="b" t="t" l="l"/>
            <a:pathLst>
              <a:path h="1358159" w="2716317">
                <a:moveTo>
                  <a:pt x="0" y="0"/>
                </a:moveTo>
                <a:lnTo>
                  <a:pt x="2716317" y="0"/>
                </a:lnTo>
                <a:lnTo>
                  <a:pt x="2716317" y="1358158"/>
                </a:lnTo>
                <a:lnTo>
                  <a:pt x="0" y="1358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3288337" y="3359783"/>
            <a:ext cx="13970963" cy="6061423"/>
            <a:chOff x="0" y="0"/>
            <a:chExt cx="18627951" cy="8081897"/>
          </a:xfrm>
        </p:grpSpPr>
        <p:sp>
          <p:nvSpPr>
            <p:cNvPr name="Freeform 7" id="7"/>
            <p:cNvSpPr/>
            <p:nvPr/>
          </p:nvSpPr>
          <p:spPr>
            <a:xfrm flipH="false" flipV="false" rot="0">
              <a:off x="0" y="0"/>
              <a:ext cx="18627951" cy="8081897"/>
            </a:xfrm>
            <a:custGeom>
              <a:avLst/>
              <a:gdLst/>
              <a:ahLst/>
              <a:cxnLst/>
              <a:rect r="r" b="b" t="t" l="l"/>
              <a:pathLst>
                <a:path h="8081897" w="18627951">
                  <a:moveTo>
                    <a:pt x="0" y="0"/>
                  </a:moveTo>
                  <a:lnTo>
                    <a:pt x="18627951" y="0"/>
                  </a:lnTo>
                  <a:lnTo>
                    <a:pt x="18627951" y="8081897"/>
                  </a:lnTo>
                  <a:lnTo>
                    <a:pt x="0" y="80818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644055" y="4631513"/>
              <a:ext cx="1536913" cy="510808"/>
            </a:xfrm>
            <a:prstGeom prst="rect">
              <a:avLst/>
            </a:prstGeom>
          </p:spPr>
          <p:txBody>
            <a:bodyPr anchor="t" rtlCol="false" tIns="0" lIns="0" bIns="0" rIns="0">
              <a:spAutoFit/>
            </a:bodyPr>
            <a:lstStyle/>
            <a:p>
              <a:pPr algn="l">
                <a:lnSpc>
                  <a:spcPts val="3224"/>
                </a:lnSpc>
              </a:pPr>
              <a:r>
                <a:rPr lang="en-US" sz="2303" spc="-27">
                  <a:solidFill>
                    <a:srgbClr val="000000"/>
                  </a:solidFill>
                  <a:latin typeface="Open Sans Condensed"/>
                  <a:ea typeface="Open Sans Condensed"/>
                  <a:cs typeface="Open Sans Condensed"/>
                  <a:sym typeface="Open Sans Condensed"/>
                </a:rPr>
                <a:t>Save model</a:t>
              </a:r>
            </a:p>
          </p:txBody>
        </p:sp>
        <p:sp>
          <p:nvSpPr>
            <p:cNvPr name="TextBox 9" id="9"/>
            <p:cNvSpPr txBox="true"/>
            <p:nvPr/>
          </p:nvSpPr>
          <p:spPr>
            <a:xfrm rot="0">
              <a:off x="736442" y="2072971"/>
              <a:ext cx="2509025" cy="510808"/>
            </a:xfrm>
            <a:prstGeom prst="rect">
              <a:avLst/>
            </a:prstGeom>
          </p:spPr>
          <p:txBody>
            <a:bodyPr anchor="t" rtlCol="false" tIns="0" lIns="0" bIns="0" rIns="0">
              <a:spAutoFit/>
            </a:bodyPr>
            <a:lstStyle/>
            <a:p>
              <a:pPr algn="l">
                <a:lnSpc>
                  <a:spcPts val="3224"/>
                </a:lnSpc>
              </a:pPr>
              <a:r>
                <a:rPr lang="en-US" sz="2303" spc="-27">
                  <a:solidFill>
                    <a:srgbClr val="000000"/>
                  </a:solidFill>
                  <a:latin typeface="Open Sans Condensed"/>
                  <a:ea typeface="Open Sans Condensed"/>
                  <a:cs typeface="Open Sans Condensed"/>
                  <a:sym typeface="Open Sans Condensed"/>
                </a:rPr>
                <a:t>Script/Trace model</a:t>
              </a:r>
            </a:p>
          </p:txBody>
        </p:sp>
        <p:sp>
          <p:nvSpPr>
            <p:cNvPr name="TextBox 10" id="10"/>
            <p:cNvSpPr txBox="true"/>
            <p:nvPr/>
          </p:nvSpPr>
          <p:spPr>
            <a:xfrm rot="0">
              <a:off x="52474" y="3383444"/>
              <a:ext cx="3962116" cy="510808"/>
            </a:xfrm>
            <a:prstGeom prst="rect">
              <a:avLst/>
            </a:prstGeom>
          </p:spPr>
          <p:txBody>
            <a:bodyPr anchor="t" rtlCol="false" tIns="0" lIns="0" bIns="0" rIns="0">
              <a:spAutoFit/>
            </a:bodyPr>
            <a:lstStyle/>
            <a:p>
              <a:pPr algn="l">
                <a:lnSpc>
                  <a:spcPts val="3224"/>
                </a:lnSpc>
              </a:pPr>
              <a:r>
                <a:rPr lang="en-US" sz="2303" spc="-29">
                  <a:solidFill>
                    <a:srgbClr val="000000"/>
                  </a:solidFill>
                  <a:latin typeface="Open Sans Condensed"/>
                  <a:ea typeface="Open Sans Condensed"/>
                  <a:cs typeface="Open Sans Condensed"/>
                  <a:sym typeface="Open Sans Condensed"/>
                </a:rPr>
                <a:t>Model Optimization (optional)</a:t>
              </a:r>
            </a:p>
          </p:txBody>
        </p:sp>
        <p:sp>
          <p:nvSpPr>
            <p:cNvPr name="TextBox 11" id="11"/>
            <p:cNvSpPr txBox="true"/>
            <p:nvPr/>
          </p:nvSpPr>
          <p:spPr>
            <a:xfrm rot="0">
              <a:off x="520110" y="845703"/>
              <a:ext cx="3486874" cy="510808"/>
            </a:xfrm>
            <a:prstGeom prst="rect">
              <a:avLst/>
            </a:prstGeom>
          </p:spPr>
          <p:txBody>
            <a:bodyPr anchor="t" rtlCol="false" tIns="0" lIns="0" bIns="0" rIns="0">
              <a:spAutoFit/>
            </a:bodyPr>
            <a:lstStyle/>
            <a:p>
              <a:pPr algn="l">
                <a:lnSpc>
                  <a:spcPts val="3224"/>
                </a:lnSpc>
              </a:pPr>
              <a:r>
                <a:rPr lang="en-US" sz="2303" spc="-29">
                  <a:solidFill>
                    <a:srgbClr val="000000"/>
                  </a:solidFill>
                  <a:latin typeface="Open Sans Condensed"/>
                  <a:ea typeface="Open Sans Condensed"/>
                  <a:cs typeface="Open Sans Condensed"/>
                  <a:sym typeface="Open Sans Condensed"/>
                </a:rPr>
                <a:t>Quantize model (optional)</a:t>
              </a:r>
            </a:p>
          </p:txBody>
        </p:sp>
        <p:sp>
          <p:nvSpPr>
            <p:cNvPr name="TextBox 12" id="12"/>
            <p:cNvSpPr txBox="true"/>
            <p:nvPr/>
          </p:nvSpPr>
          <p:spPr>
            <a:xfrm rot="0">
              <a:off x="7360796" y="216468"/>
              <a:ext cx="3480861" cy="510808"/>
            </a:xfrm>
            <a:prstGeom prst="rect">
              <a:avLst/>
            </a:prstGeom>
          </p:spPr>
          <p:txBody>
            <a:bodyPr anchor="t" rtlCol="false" tIns="0" lIns="0" bIns="0" rIns="0">
              <a:spAutoFit/>
            </a:bodyPr>
            <a:lstStyle/>
            <a:p>
              <a:pPr algn="l">
                <a:lnSpc>
                  <a:spcPts val="3224"/>
                </a:lnSpc>
              </a:pPr>
              <a:r>
                <a:rPr lang="en-US" sz="2303" spc="-25">
                  <a:solidFill>
                    <a:srgbClr val="000000"/>
                  </a:solidFill>
                  <a:latin typeface="Open Sans Condensed"/>
                  <a:ea typeface="Open Sans Condensed"/>
                  <a:cs typeface="Open Sans Condensed"/>
                  <a:sym typeface="Open Sans Condensed"/>
                </a:rPr>
                <a:t>Author a Model in Pytorch</a:t>
              </a:r>
            </a:p>
          </p:txBody>
        </p:sp>
        <p:sp>
          <p:nvSpPr>
            <p:cNvPr name="TextBox 13" id="13"/>
            <p:cNvSpPr txBox="true"/>
            <p:nvPr/>
          </p:nvSpPr>
          <p:spPr>
            <a:xfrm rot="0">
              <a:off x="6402546" y="2676205"/>
              <a:ext cx="5436803" cy="510808"/>
            </a:xfrm>
            <a:prstGeom prst="rect">
              <a:avLst/>
            </a:prstGeom>
          </p:spPr>
          <p:txBody>
            <a:bodyPr anchor="t" rtlCol="false" tIns="0" lIns="0" bIns="0" rIns="0">
              <a:spAutoFit/>
            </a:bodyPr>
            <a:lstStyle/>
            <a:p>
              <a:pPr algn="l">
                <a:lnSpc>
                  <a:spcPts val="3224"/>
                </a:lnSpc>
              </a:pPr>
              <a:r>
                <a:rPr lang="en-US" sz="2303" spc="-27">
                  <a:solidFill>
                    <a:srgbClr val="000000"/>
                  </a:solidFill>
                  <a:latin typeface="Open Sans Condensed"/>
                  <a:ea typeface="Open Sans Condensed"/>
                  <a:cs typeface="Open Sans Condensed"/>
                  <a:sym typeface="Open Sans Condensed"/>
                </a:rPr>
                <a:t>Scripted_model = torch.jit.script(model)</a:t>
              </a:r>
            </a:p>
          </p:txBody>
        </p:sp>
        <p:sp>
          <p:nvSpPr>
            <p:cNvPr name="TextBox 14" id="14"/>
            <p:cNvSpPr txBox="true"/>
            <p:nvPr/>
          </p:nvSpPr>
          <p:spPr>
            <a:xfrm rot="0">
              <a:off x="5680031" y="1443736"/>
              <a:ext cx="6910776" cy="510808"/>
            </a:xfrm>
            <a:prstGeom prst="rect">
              <a:avLst/>
            </a:prstGeom>
          </p:spPr>
          <p:txBody>
            <a:bodyPr anchor="t" rtlCol="false" tIns="0" lIns="0" bIns="0" rIns="0">
              <a:spAutoFit/>
            </a:bodyPr>
            <a:lstStyle/>
            <a:p>
              <a:pPr algn="l">
                <a:lnSpc>
                  <a:spcPts val="3224"/>
                </a:lnSpc>
              </a:pPr>
              <a:r>
                <a:rPr lang="en-US" sz="2303" spc="-25">
                  <a:solidFill>
                    <a:srgbClr val="000000"/>
                  </a:solidFill>
                  <a:latin typeface="Open Sans Condensed"/>
                  <a:ea typeface="Open Sans Condensed"/>
                  <a:cs typeface="Open Sans Condensed"/>
                  <a:sym typeface="Open Sans Condensed"/>
                </a:rPr>
                <a:t>Model = torch.quantization.convert(mobile_model)</a:t>
              </a:r>
            </a:p>
          </p:txBody>
        </p:sp>
        <p:sp>
          <p:nvSpPr>
            <p:cNvPr name="TextBox 15" id="15"/>
            <p:cNvSpPr txBox="true"/>
            <p:nvPr/>
          </p:nvSpPr>
          <p:spPr>
            <a:xfrm rot="0">
              <a:off x="5625428" y="3898272"/>
              <a:ext cx="7022160" cy="510808"/>
            </a:xfrm>
            <a:prstGeom prst="rect">
              <a:avLst/>
            </a:prstGeom>
          </p:spPr>
          <p:txBody>
            <a:bodyPr anchor="t" rtlCol="false" tIns="0" lIns="0" bIns="0" rIns="0">
              <a:spAutoFit/>
            </a:bodyPr>
            <a:lstStyle/>
            <a:p>
              <a:pPr algn="l">
                <a:lnSpc>
                  <a:spcPts val="3224"/>
                </a:lnSpc>
              </a:pPr>
              <a:r>
                <a:rPr lang="en-US" sz="2303" spc="-29">
                  <a:solidFill>
                    <a:srgbClr val="000000"/>
                  </a:solidFill>
                  <a:latin typeface="Open Sans Condensed"/>
                  <a:ea typeface="Open Sans Condensed"/>
                  <a:cs typeface="Open Sans Condensed"/>
                  <a:sym typeface="Open Sans Condensed"/>
                </a:rPr>
                <a:t>Opt_model = optimize_for_mobile(scripted_model)</a:t>
              </a:r>
            </a:p>
          </p:txBody>
        </p:sp>
        <p:sp>
          <p:nvSpPr>
            <p:cNvPr name="TextBox 16" id="16"/>
            <p:cNvSpPr txBox="true"/>
            <p:nvPr/>
          </p:nvSpPr>
          <p:spPr>
            <a:xfrm rot="0">
              <a:off x="5173750" y="5132545"/>
              <a:ext cx="7943521" cy="587008"/>
            </a:xfrm>
            <a:prstGeom prst="rect">
              <a:avLst/>
            </a:prstGeom>
          </p:spPr>
          <p:txBody>
            <a:bodyPr anchor="t" rtlCol="false" tIns="0" lIns="0" bIns="0" rIns="0">
              <a:spAutoFit/>
            </a:bodyPr>
            <a:lstStyle/>
            <a:p>
              <a:pPr algn="l">
                <a:lnSpc>
                  <a:spcPts val="4083"/>
                </a:lnSpc>
              </a:pPr>
              <a:r>
                <a:rPr lang="en-US" sz="2303" spc="-25">
                  <a:solidFill>
                    <a:srgbClr val="000000"/>
                  </a:solidFill>
                  <a:latin typeface="Open Sans Condensed"/>
                  <a:ea typeface="Open Sans Condensed"/>
                  <a:cs typeface="Open Sans Condensed"/>
                  <a:sym typeface="Open Sans Condensed"/>
                </a:rPr>
                <a:t>Opt_model_save_for_lite_interpreter(“mobile_model.ptl”)</a:t>
              </a:r>
            </a:p>
          </p:txBody>
        </p:sp>
        <p:sp>
          <p:nvSpPr>
            <p:cNvPr name="TextBox 17" id="17"/>
            <p:cNvSpPr txBox="true"/>
            <p:nvPr/>
          </p:nvSpPr>
          <p:spPr>
            <a:xfrm rot="0">
              <a:off x="1845956" y="5777380"/>
              <a:ext cx="1127829" cy="633811"/>
            </a:xfrm>
            <a:prstGeom prst="rect">
              <a:avLst/>
            </a:prstGeom>
          </p:spPr>
          <p:txBody>
            <a:bodyPr anchor="t" rtlCol="false" tIns="0" lIns="0" bIns="0" rIns="0">
              <a:spAutoFit/>
            </a:bodyPr>
            <a:lstStyle/>
            <a:p>
              <a:pPr algn="l">
                <a:lnSpc>
                  <a:spcPts val="4083"/>
                </a:lnSpc>
              </a:pPr>
              <a:r>
                <a:rPr lang="en-US" sz="2303" spc="-27">
                  <a:solidFill>
                    <a:srgbClr val="000000"/>
                  </a:solidFill>
                  <a:latin typeface="Open Sans Condensed"/>
                  <a:ea typeface="Open Sans Condensed"/>
                  <a:cs typeface="Open Sans Condensed"/>
                  <a:sym typeface="Open Sans Condensed"/>
                </a:rPr>
                <a:t>Android</a:t>
              </a:r>
              <a:r>
                <a:rPr lang="en-US" sz="2303" spc="-27">
                  <a:solidFill>
                    <a:srgbClr val="000000"/>
                  </a:solidFill>
                  <a:latin typeface="Open Sans Condensed"/>
                  <a:ea typeface="Open Sans Condensed"/>
                  <a:cs typeface="Open Sans Condensed"/>
                  <a:sym typeface="Open Sans Condensed"/>
                </a:rPr>
                <a:t> </a:t>
              </a:r>
            </a:p>
          </p:txBody>
        </p:sp>
        <p:sp>
          <p:nvSpPr>
            <p:cNvPr name="TextBox 18" id="18"/>
            <p:cNvSpPr txBox="true"/>
            <p:nvPr/>
          </p:nvSpPr>
          <p:spPr>
            <a:xfrm rot="0">
              <a:off x="15519674" y="5777380"/>
              <a:ext cx="445080" cy="587008"/>
            </a:xfrm>
            <a:prstGeom prst="rect">
              <a:avLst/>
            </a:prstGeom>
          </p:spPr>
          <p:txBody>
            <a:bodyPr anchor="t" rtlCol="false" tIns="0" lIns="0" bIns="0" rIns="0">
              <a:spAutoFit/>
            </a:bodyPr>
            <a:lstStyle/>
            <a:p>
              <a:pPr algn="l">
                <a:lnSpc>
                  <a:spcPts val="4083"/>
                </a:lnSpc>
              </a:pPr>
              <a:r>
                <a:rPr lang="en-US" sz="2303" spc="-27">
                  <a:solidFill>
                    <a:srgbClr val="000000"/>
                  </a:solidFill>
                  <a:latin typeface="Open Sans Condensed"/>
                  <a:ea typeface="Open Sans Condensed"/>
                  <a:cs typeface="Open Sans Condensed"/>
                  <a:sym typeface="Open Sans Condensed"/>
                </a:rPr>
                <a:t>IOS</a:t>
              </a:r>
            </a:p>
          </p:txBody>
        </p:sp>
        <p:sp>
          <p:nvSpPr>
            <p:cNvPr name="TextBox 19" id="19"/>
            <p:cNvSpPr txBox="true"/>
            <p:nvPr/>
          </p:nvSpPr>
          <p:spPr>
            <a:xfrm rot="0">
              <a:off x="2712145" y="6353896"/>
              <a:ext cx="2137968" cy="894541"/>
            </a:xfrm>
            <a:prstGeom prst="rect">
              <a:avLst/>
            </a:prstGeom>
          </p:spPr>
          <p:txBody>
            <a:bodyPr anchor="t" rtlCol="false" tIns="0" lIns="0" bIns="0" rIns="0">
              <a:spAutoFit/>
            </a:bodyPr>
            <a:lstStyle/>
            <a:p>
              <a:pPr algn="l">
                <a:lnSpc>
                  <a:spcPts val="5758"/>
                </a:lnSpc>
              </a:pPr>
              <a:r>
                <a:rPr lang="en-US" sz="2303" spc="-29">
                  <a:solidFill>
                    <a:srgbClr val="000000"/>
                  </a:solidFill>
                  <a:latin typeface="Open Sans Condensed"/>
                  <a:ea typeface="Open Sans Condensed"/>
                  <a:cs typeface="Open Sans Condensed"/>
                  <a:sym typeface="Open Sans Condensed"/>
                </a:rPr>
                <a:t>Implementation</a:t>
              </a:r>
              <a:r>
                <a:rPr lang="en-US" sz="2303" spc="-29">
                  <a:solidFill>
                    <a:srgbClr val="000000"/>
                  </a:solidFill>
                  <a:latin typeface="Open Sans Condensed"/>
                  <a:ea typeface="Open Sans Condensed"/>
                  <a:cs typeface="Open Sans Condensed"/>
                  <a:sym typeface="Open Sans Condensed"/>
                </a:rPr>
                <a:t> </a:t>
              </a:r>
            </a:p>
          </p:txBody>
        </p:sp>
        <p:sp>
          <p:nvSpPr>
            <p:cNvPr name="TextBox 20" id="20"/>
            <p:cNvSpPr txBox="true"/>
            <p:nvPr/>
          </p:nvSpPr>
          <p:spPr>
            <a:xfrm rot="0">
              <a:off x="12739015" y="6353896"/>
              <a:ext cx="4433262" cy="1222159"/>
            </a:xfrm>
            <a:prstGeom prst="rect">
              <a:avLst/>
            </a:prstGeom>
          </p:spPr>
          <p:txBody>
            <a:bodyPr anchor="t" rtlCol="false" tIns="0" lIns="0" bIns="0" rIns="0">
              <a:spAutoFit/>
            </a:bodyPr>
            <a:lstStyle/>
            <a:p>
              <a:pPr algn="ctr">
                <a:lnSpc>
                  <a:spcPts val="5758"/>
                </a:lnSpc>
              </a:pPr>
              <a:r>
                <a:rPr lang="en-US" sz="2303" spc="-29">
                  <a:solidFill>
                    <a:srgbClr val="000000"/>
                  </a:solidFill>
                  <a:latin typeface="Open Sans Condensed"/>
                  <a:ea typeface="Open Sans Condensed"/>
                  <a:cs typeface="Open Sans Condensed"/>
                  <a:sym typeface="Open Sans Condensed"/>
                </a:rPr>
                <a:t>Implementation</a:t>
              </a:r>
            </a:p>
            <a:p>
              <a:pPr algn="ctr">
                <a:lnSpc>
                  <a:spcPts val="1151"/>
                </a:lnSpc>
              </a:pPr>
              <a:r>
                <a:rPr lang="en-US" sz="2303" spc="-32">
                  <a:solidFill>
                    <a:srgbClr val="000000"/>
                  </a:solidFill>
                  <a:latin typeface="Open Sans Condensed"/>
                  <a:ea typeface="Open Sans Condensed"/>
                  <a:cs typeface="Open Sans Condensed"/>
                  <a:sym typeface="Open Sans Condensed"/>
                </a:rPr>
                <a:t>Pod ‘LibTorch_Lite’, ‘~&gt;</a:t>
              </a:r>
              <a:r>
                <a:rPr lang="en-US" sz="2303" spc="-32">
                  <a:solidFill>
                    <a:srgbClr val="FF0000"/>
                  </a:solidFill>
                  <a:latin typeface="Open Sans Condensed"/>
                  <a:ea typeface="Open Sans Condensed"/>
                  <a:cs typeface="Open Sans Condensed"/>
                  <a:sym typeface="Open Sans Condensed"/>
                </a:rPr>
                <a:t>version</a:t>
              </a:r>
              <a:r>
                <a:rPr lang="en-US" sz="2303" spc="-32">
                  <a:solidFill>
                    <a:srgbClr val="000000"/>
                  </a:solidFill>
                  <a:latin typeface="Open Sans Condensed"/>
                  <a:ea typeface="Open Sans Condensed"/>
                  <a:cs typeface="Open Sans Condensed"/>
                  <a:sym typeface="Open Sans Condensed"/>
                </a:rPr>
                <a:t>’</a:t>
              </a:r>
            </a:p>
          </p:txBody>
        </p:sp>
        <p:sp>
          <p:nvSpPr>
            <p:cNvPr name="TextBox 21" id="21"/>
            <p:cNvSpPr txBox="true"/>
            <p:nvPr/>
          </p:nvSpPr>
          <p:spPr>
            <a:xfrm rot="0">
              <a:off x="1089769" y="7416081"/>
              <a:ext cx="5356768" cy="310783"/>
            </a:xfrm>
            <a:prstGeom prst="rect">
              <a:avLst/>
            </a:prstGeom>
          </p:spPr>
          <p:txBody>
            <a:bodyPr anchor="t" rtlCol="false" tIns="0" lIns="0" bIns="0" rIns="0">
              <a:spAutoFit/>
            </a:bodyPr>
            <a:lstStyle/>
            <a:p>
              <a:pPr algn="l">
                <a:lnSpc>
                  <a:spcPts val="1151"/>
                </a:lnSpc>
              </a:pPr>
              <a:r>
                <a:rPr lang="en-US" sz="2303" spc="-32">
                  <a:solidFill>
                    <a:srgbClr val="000000"/>
                  </a:solidFill>
                  <a:latin typeface="Open Sans Condensed"/>
                  <a:ea typeface="Open Sans Condensed"/>
                  <a:cs typeface="Open Sans Condensed"/>
                  <a:sym typeface="Open Sans Condensed"/>
                </a:rPr>
                <a:t>‘org.pytorch:torch_android_lite:</a:t>
              </a:r>
              <a:r>
                <a:rPr lang="en-US" sz="2303" spc="-32">
                  <a:solidFill>
                    <a:srgbClr val="FF0000"/>
                  </a:solidFill>
                  <a:latin typeface="Open Sans Condensed"/>
                  <a:ea typeface="Open Sans Condensed"/>
                  <a:cs typeface="Open Sans Condensed"/>
                  <a:sym typeface="Open Sans Condensed"/>
                </a:rPr>
                <a:t>version</a:t>
              </a:r>
              <a:r>
                <a:rPr lang="en-US" sz="2303" spc="-32">
                  <a:solidFill>
                    <a:srgbClr val="000000"/>
                  </a:solidFill>
                  <a:latin typeface="Open Sans Condensed"/>
                  <a:ea typeface="Open Sans Condensed"/>
                  <a:cs typeface="Open Sans Condensed"/>
                  <a:sym typeface="Open Sans Condensed"/>
                </a:rPr>
                <a:t>’</a:t>
              </a:r>
            </a:p>
          </p:txBody>
        </p:sp>
      </p:grpSp>
      <p:sp>
        <p:nvSpPr>
          <p:cNvPr name="TextBox 22" id="22"/>
          <p:cNvSpPr txBox="true"/>
          <p:nvPr/>
        </p:nvSpPr>
        <p:spPr>
          <a:xfrm rot="0">
            <a:off x="6362656" y="2058782"/>
            <a:ext cx="7536359"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DEPLO</a:t>
            </a:r>
            <a:r>
              <a:rPr lang="en-US" b="true" sz="6099" spc="-73">
                <a:solidFill>
                  <a:srgbClr val="000000"/>
                </a:solidFill>
                <a:latin typeface="Open Sans Condensed Bold"/>
                <a:ea typeface="Open Sans Condensed Bold"/>
                <a:cs typeface="Open Sans Condensed Bold"/>
                <a:sym typeface="Open Sans Condensed Bold"/>
              </a:rPr>
              <a:t>YMENT WORKFLOW</a:t>
            </a:r>
          </a:p>
        </p:txBody>
      </p:sp>
      <p:grpSp>
        <p:nvGrpSpPr>
          <p:cNvPr name="Group 23" id="23"/>
          <p:cNvGrpSpPr/>
          <p:nvPr/>
        </p:nvGrpSpPr>
        <p:grpSpPr>
          <a:xfrm rot="0">
            <a:off x="15530466" y="0"/>
            <a:ext cx="2757534" cy="1378767"/>
            <a:chOff x="0" y="0"/>
            <a:chExt cx="3676711" cy="1838356"/>
          </a:xfrm>
        </p:grpSpPr>
        <p:sp>
          <p:nvSpPr>
            <p:cNvPr name="Freeform 24" id="24"/>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0"/>
              <a:stretch>
                <a:fillRect l="0" t="0" r="0" b="0"/>
              </a:stretch>
            </a:blipFill>
          </p:spPr>
        </p:sp>
        <p:sp>
          <p:nvSpPr>
            <p:cNvPr name="Freeform 25" id="25"/>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1"/>
              <a:stretch>
                <a:fillRect l="0" t="0" r="0" b="0"/>
              </a:stretch>
            </a:blipFill>
          </p:spPr>
        </p:sp>
      </p:grpSp>
      <p:sp>
        <p:nvSpPr>
          <p:cNvPr name="Freeform 26" id="26"/>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5323669" y="867401"/>
            <a:ext cx="9614334" cy="920751"/>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CÁC </a:t>
            </a:r>
            <a:r>
              <a:rPr lang="en-US" b="true" sz="8000">
                <a:solidFill>
                  <a:srgbClr val="252D37"/>
                </a:solidFill>
                <a:latin typeface="Maven Pro Bold"/>
                <a:ea typeface="Maven Pro Bold"/>
                <a:cs typeface="Maven Pro Bold"/>
                <a:sym typeface="Maven Pro Bold"/>
              </a:rPr>
              <a:t>BƯỚC CƠ BẢN</a:t>
            </a:r>
          </a:p>
        </p:txBody>
      </p:sp>
      <p:sp>
        <p:nvSpPr>
          <p:cNvPr name="Freeform 3" id="3"/>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542983" y="9421206"/>
            <a:ext cx="2716317" cy="1358159"/>
          </a:xfrm>
          <a:custGeom>
            <a:avLst/>
            <a:gdLst/>
            <a:ahLst/>
            <a:cxnLst/>
            <a:rect r="r" b="b" t="t" l="l"/>
            <a:pathLst>
              <a:path h="1358159" w="2716317">
                <a:moveTo>
                  <a:pt x="0" y="0"/>
                </a:moveTo>
                <a:lnTo>
                  <a:pt x="2716317" y="0"/>
                </a:lnTo>
                <a:lnTo>
                  <a:pt x="2716317" y="1358158"/>
                </a:lnTo>
                <a:lnTo>
                  <a:pt x="0" y="1358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82973" y="4884892"/>
            <a:ext cx="5381342" cy="2334742"/>
            <a:chOff x="0" y="0"/>
            <a:chExt cx="7175123" cy="3112989"/>
          </a:xfrm>
        </p:grpSpPr>
        <p:sp>
          <p:nvSpPr>
            <p:cNvPr name="Freeform 7" id="7"/>
            <p:cNvSpPr/>
            <p:nvPr/>
          </p:nvSpPr>
          <p:spPr>
            <a:xfrm flipH="false" flipV="false" rot="0">
              <a:off x="0" y="0"/>
              <a:ext cx="7175123" cy="3112989"/>
            </a:xfrm>
            <a:custGeom>
              <a:avLst/>
              <a:gdLst/>
              <a:ahLst/>
              <a:cxnLst/>
              <a:rect r="r" b="b" t="t" l="l"/>
              <a:pathLst>
                <a:path h="3112989" w="7175123">
                  <a:moveTo>
                    <a:pt x="0" y="0"/>
                  </a:moveTo>
                  <a:lnTo>
                    <a:pt x="7175123" y="0"/>
                  </a:lnTo>
                  <a:lnTo>
                    <a:pt x="7175123" y="3112989"/>
                  </a:lnTo>
                  <a:lnTo>
                    <a:pt x="0" y="31129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633258" y="1783262"/>
              <a:ext cx="591989" cy="197459"/>
            </a:xfrm>
            <a:prstGeom prst="rect">
              <a:avLst/>
            </a:prstGeom>
          </p:spPr>
          <p:txBody>
            <a:bodyPr anchor="t" rtlCol="false" tIns="0" lIns="0" bIns="0" rIns="0">
              <a:spAutoFit/>
            </a:bodyPr>
            <a:lstStyle/>
            <a:p>
              <a:pPr algn="l">
                <a:lnSpc>
                  <a:spcPts val="1242"/>
                </a:lnSpc>
              </a:pPr>
              <a:r>
                <a:rPr lang="en-US" sz="887" spc="-10">
                  <a:solidFill>
                    <a:srgbClr val="000000"/>
                  </a:solidFill>
                  <a:latin typeface="Open Sans Condensed"/>
                  <a:ea typeface="Open Sans Condensed"/>
                  <a:cs typeface="Open Sans Condensed"/>
                  <a:sym typeface="Open Sans Condensed"/>
                </a:rPr>
                <a:t>Save model</a:t>
              </a:r>
            </a:p>
          </p:txBody>
        </p:sp>
        <p:sp>
          <p:nvSpPr>
            <p:cNvPr name="TextBox 9" id="9"/>
            <p:cNvSpPr txBox="true"/>
            <p:nvPr/>
          </p:nvSpPr>
          <p:spPr>
            <a:xfrm rot="0">
              <a:off x="283663" y="797762"/>
              <a:ext cx="966427" cy="197459"/>
            </a:xfrm>
            <a:prstGeom prst="rect">
              <a:avLst/>
            </a:prstGeom>
          </p:spPr>
          <p:txBody>
            <a:bodyPr anchor="t" rtlCol="false" tIns="0" lIns="0" bIns="0" rIns="0">
              <a:spAutoFit/>
            </a:bodyPr>
            <a:lstStyle/>
            <a:p>
              <a:pPr algn="l">
                <a:lnSpc>
                  <a:spcPts val="1242"/>
                </a:lnSpc>
              </a:pPr>
              <a:r>
                <a:rPr lang="en-US" sz="887" spc="-10">
                  <a:solidFill>
                    <a:srgbClr val="000000"/>
                  </a:solidFill>
                  <a:latin typeface="Open Sans Condensed"/>
                  <a:ea typeface="Open Sans Condensed"/>
                  <a:cs typeface="Open Sans Condensed"/>
                  <a:sym typeface="Open Sans Condensed"/>
                </a:rPr>
                <a:t>Script/Trace model</a:t>
              </a:r>
            </a:p>
          </p:txBody>
        </p:sp>
        <p:sp>
          <p:nvSpPr>
            <p:cNvPr name="TextBox 10" id="10"/>
            <p:cNvSpPr txBox="true"/>
            <p:nvPr/>
          </p:nvSpPr>
          <p:spPr>
            <a:xfrm rot="0">
              <a:off x="20212" y="1302531"/>
              <a:ext cx="1526130" cy="197459"/>
            </a:xfrm>
            <a:prstGeom prst="rect">
              <a:avLst/>
            </a:prstGeom>
          </p:spPr>
          <p:txBody>
            <a:bodyPr anchor="t" rtlCol="false" tIns="0" lIns="0" bIns="0" rIns="0">
              <a:spAutoFit/>
            </a:bodyPr>
            <a:lstStyle/>
            <a:p>
              <a:pPr algn="l">
                <a:lnSpc>
                  <a:spcPts val="1242"/>
                </a:lnSpc>
              </a:pPr>
              <a:r>
                <a:rPr lang="en-US" sz="887" spc="-11">
                  <a:solidFill>
                    <a:srgbClr val="000000"/>
                  </a:solidFill>
                  <a:latin typeface="Open Sans Condensed"/>
                  <a:ea typeface="Open Sans Condensed"/>
                  <a:cs typeface="Open Sans Condensed"/>
                  <a:sym typeface="Open Sans Condensed"/>
                </a:rPr>
                <a:t>Model Optimization (optional)</a:t>
              </a:r>
            </a:p>
          </p:txBody>
        </p:sp>
        <p:sp>
          <p:nvSpPr>
            <p:cNvPr name="TextBox 11" id="11"/>
            <p:cNvSpPr txBox="true"/>
            <p:nvPr/>
          </p:nvSpPr>
          <p:spPr>
            <a:xfrm rot="0">
              <a:off x="200336" y="325043"/>
              <a:ext cx="1343076" cy="197459"/>
            </a:xfrm>
            <a:prstGeom prst="rect">
              <a:avLst/>
            </a:prstGeom>
          </p:spPr>
          <p:txBody>
            <a:bodyPr anchor="t" rtlCol="false" tIns="0" lIns="0" bIns="0" rIns="0">
              <a:spAutoFit/>
            </a:bodyPr>
            <a:lstStyle/>
            <a:p>
              <a:pPr algn="l">
                <a:lnSpc>
                  <a:spcPts val="1242"/>
                </a:lnSpc>
              </a:pPr>
              <a:r>
                <a:rPr lang="en-US" sz="887" spc="-11">
                  <a:solidFill>
                    <a:srgbClr val="000000"/>
                  </a:solidFill>
                  <a:latin typeface="Open Sans Condensed"/>
                  <a:ea typeface="Open Sans Condensed"/>
                  <a:cs typeface="Open Sans Condensed"/>
                  <a:sym typeface="Open Sans Condensed"/>
                </a:rPr>
                <a:t>Quantize model (optional)</a:t>
              </a:r>
            </a:p>
          </p:txBody>
        </p:sp>
        <p:sp>
          <p:nvSpPr>
            <p:cNvPr name="TextBox 12" id="12"/>
            <p:cNvSpPr txBox="true"/>
            <p:nvPr/>
          </p:nvSpPr>
          <p:spPr>
            <a:xfrm rot="0">
              <a:off x="2835235" y="82674"/>
              <a:ext cx="1340760" cy="197459"/>
            </a:xfrm>
            <a:prstGeom prst="rect">
              <a:avLst/>
            </a:prstGeom>
          </p:spPr>
          <p:txBody>
            <a:bodyPr anchor="t" rtlCol="false" tIns="0" lIns="0" bIns="0" rIns="0">
              <a:spAutoFit/>
            </a:bodyPr>
            <a:lstStyle/>
            <a:p>
              <a:pPr algn="l">
                <a:lnSpc>
                  <a:spcPts val="1242"/>
                </a:lnSpc>
              </a:pPr>
              <a:r>
                <a:rPr lang="en-US" sz="887" spc="-9">
                  <a:solidFill>
                    <a:srgbClr val="000000"/>
                  </a:solidFill>
                  <a:latin typeface="Open Sans Condensed"/>
                  <a:ea typeface="Open Sans Condensed"/>
                  <a:cs typeface="Open Sans Condensed"/>
                  <a:sym typeface="Open Sans Condensed"/>
                </a:rPr>
                <a:t>Author a Model in Pytorch</a:t>
              </a:r>
            </a:p>
          </p:txBody>
        </p:sp>
        <p:sp>
          <p:nvSpPr>
            <p:cNvPr name="TextBox 13" id="13"/>
            <p:cNvSpPr txBox="true"/>
            <p:nvPr/>
          </p:nvSpPr>
          <p:spPr>
            <a:xfrm rot="0">
              <a:off x="2466136" y="1030116"/>
              <a:ext cx="2094150" cy="197459"/>
            </a:xfrm>
            <a:prstGeom prst="rect">
              <a:avLst/>
            </a:prstGeom>
          </p:spPr>
          <p:txBody>
            <a:bodyPr anchor="t" rtlCol="false" tIns="0" lIns="0" bIns="0" rIns="0">
              <a:spAutoFit/>
            </a:bodyPr>
            <a:lstStyle/>
            <a:p>
              <a:pPr algn="l">
                <a:lnSpc>
                  <a:spcPts val="1242"/>
                </a:lnSpc>
              </a:pPr>
              <a:r>
                <a:rPr lang="en-US" sz="887" spc="-10">
                  <a:solidFill>
                    <a:srgbClr val="000000"/>
                  </a:solidFill>
                  <a:latin typeface="Open Sans Condensed"/>
                  <a:ea typeface="Open Sans Condensed"/>
                  <a:cs typeface="Open Sans Condensed"/>
                  <a:sym typeface="Open Sans Condensed"/>
                </a:rPr>
                <a:t>Scripted_model = torch.jit.script(model)</a:t>
              </a:r>
            </a:p>
          </p:txBody>
        </p:sp>
        <p:sp>
          <p:nvSpPr>
            <p:cNvPr name="TextBox 14" id="14"/>
            <p:cNvSpPr txBox="true"/>
            <p:nvPr/>
          </p:nvSpPr>
          <p:spPr>
            <a:xfrm rot="0">
              <a:off x="2187837" y="555393"/>
              <a:ext cx="2661896" cy="197459"/>
            </a:xfrm>
            <a:prstGeom prst="rect">
              <a:avLst/>
            </a:prstGeom>
          </p:spPr>
          <p:txBody>
            <a:bodyPr anchor="t" rtlCol="false" tIns="0" lIns="0" bIns="0" rIns="0">
              <a:spAutoFit/>
            </a:bodyPr>
            <a:lstStyle/>
            <a:p>
              <a:pPr algn="l">
                <a:lnSpc>
                  <a:spcPts val="1242"/>
                </a:lnSpc>
              </a:pPr>
              <a:r>
                <a:rPr lang="en-US" sz="887" spc="-9">
                  <a:solidFill>
                    <a:srgbClr val="000000"/>
                  </a:solidFill>
                  <a:latin typeface="Open Sans Condensed"/>
                  <a:ea typeface="Open Sans Condensed"/>
                  <a:cs typeface="Open Sans Condensed"/>
                  <a:sym typeface="Open Sans Condensed"/>
                </a:rPr>
                <a:t>Model = torch.quantization.convert(mobile_model)</a:t>
              </a:r>
            </a:p>
          </p:txBody>
        </p:sp>
        <p:sp>
          <p:nvSpPr>
            <p:cNvPr name="TextBox 15" id="15"/>
            <p:cNvSpPr txBox="true"/>
            <p:nvPr/>
          </p:nvSpPr>
          <p:spPr>
            <a:xfrm rot="0">
              <a:off x="2166805" y="1500833"/>
              <a:ext cx="2704799" cy="197459"/>
            </a:xfrm>
            <a:prstGeom prst="rect">
              <a:avLst/>
            </a:prstGeom>
          </p:spPr>
          <p:txBody>
            <a:bodyPr anchor="t" rtlCol="false" tIns="0" lIns="0" bIns="0" rIns="0">
              <a:spAutoFit/>
            </a:bodyPr>
            <a:lstStyle/>
            <a:p>
              <a:pPr algn="l">
                <a:lnSpc>
                  <a:spcPts val="1242"/>
                </a:lnSpc>
              </a:pPr>
              <a:r>
                <a:rPr lang="en-US" sz="887" spc="-11">
                  <a:solidFill>
                    <a:srgbClr val="000000"/>
                  </a:solidFill>
                  <a:latin typeface="Open Sans Condensed"/>
                  <a:ea typeface="Open Sans Condensed"/>
                  <a:cs typeface="Open Sans Condensed"/>
                  <a:sym typeface="Open Sans Condensed"/>
                </a:rPr>
                <a:t>Opt_model = optimize_for_mobile(scripted_model)</a:t>
              </a:r>
            </a:p>
          </p:txBody>
        </p:sp>
        <p:sp>
          <p:nvSpPr>
            <p:cNvPr name="TextBox 16" id="16"/>
            <p:cNvSpPr txBox="true"/>
            <p:nvPr/>
          </p:nvSpPr>
          <p:spPr>
            <a:xfrm rot="0">
              <a:off x="1992827" y="1977026"/>
              <a:ext cx="3059689" cy="226034"/>
            </a:xfrm>
            <a:prstGeom prst="rect">
              <a:avLst/>
            </a:prstGeom>
          </p:spPr>
          <p:txBody>
            <a:bodyPr anchor="t" rtlCol="false" tIns="0" lIns="0" bIns="0" rIns="0">
              <a:spAutoFit/>
            </a:bodyPr>
            <a:lstStyle/>
            <a:p>
              <a:pPr algn="l">
                <a:lnSpc>
                  <a:spcPts val="1572"/>
                </a:lnSpc>
              </a:pPr>
              <a:r>
                <a:rPr lang="en-US" sz="887" spc="-9">
                  <a:solidFill>
                    <a:srgbClr val="000000"/>
                  </a:solidFill>
                  <a:latin typeface="Open Sans Condensed"/>
                  <a:ea typeface="Open Sans Condensed"/>
                  <a:cs typeface="Open Sans Condensed"/>
                  <a:sym typeface="Open Sans Condensed"/>
                </a:rPr>
                <a:t>Opt_model_save_for_lite_interpreter(“mobile_model.ptl”)</a:t>
              </a:r>
            </a:p>
          </p:txBody>
        </p:sp>
        <p:sp>
          <p:nvSpPr>
            <p:cNvPr name="TextBox 17" id="17"/>
            <p:cNvSpPr txBox="true"/>
            <p:nvPr/>
          </p:nvSpPr>
          <p:spPr>
            <a:xfrm rot="0">
              <a:off x="711026" y="2225404"/>
              <a:ext cx="434418" cy="244062"/>
            </a:xfrm>
            <a:prstGeom prst="rect">
              <a:avLst/>
            </a:prstGeom>
          </p:spPr>
          <p:txBody>
            <a:bodyPr anchor="t" rtlCol="false" tIns="0" lIns="0" bIns="0" rIns="0">
              <a:spAutoFit/>
            </a:bodyPr>
            <a:lstStyle/>
            <a:p>
              <a:pPr algn="l">
                <a:lnSpc>
                  <a:spcPts val="1572"/>
                </a:lnSpc>
              </a:pPr>
              <a:r>
                <a:rPr lang="en-US" sz="887" spc="-10">
                  <a:solidFill>
                    <a:srgbClr val="000000"/>
                  </a:solidFill>
                  <a:latin typeface="Open Sans Condensed"/>
                  <a:ea typeface="Open Sans Condensed"/>
                  <a:cs typeface="Open Sans Condensed"/>
                  <a:sym typeface="Open Sans Condensed"/>
                </a:rPr>
                <a:t>Android</a:t>
              </a:r>
              <a:r>
                <a:rPr lang="en-US" sz="887" spc="-10">
                  <a:solidFill>
                    <a:srgbClr val="000000"/>
                  </a:solidFill>
                  <a:latin typeface="Open Sans Condensed"/>
                  <a:ea typeface="Open Sans Condensed"/>
                  <a:cs typeface="Open Sans Condensed"/>
                  <a:sym typeface="Open Sans Condensed"/>
                </a:rPr>
                <a:t> </a:t>
              </a:r>
            </a:p>
          </p:txBody>
        </p:sp>
        <p:sp>
          <p:nvSpPr>
            <p:cNvPr name="TextBox 18" id="18"/>
            <p:cNvSpPr txBox="true"/>
            <p:nvPr/>
          </p:nvSpPr>
          <p:spPr>
            <a:xfrm rot="0">
              <a:off x="5977875" y="2225404"/>
              <a:ext cx="171436" cy="226034"/>
            </a:xfrm>
            <a:prstGeom prst="rect">
              <a:avLst/>
            </a:prstGeom>
          </p:spPr>
          <p:txBody>
            <a:bodyPr anchor="t" rtlCol="false" tIns="0" lIns="0" bIns="0" rIns="0">
              <a:spAutoFit/>
            </a:bodyPr>
            <a:lstStyle/>
            <a:p>
              <a:pPr algn="l">
                <a:lnSpc>
                  <a:spcPts val="1572"/>
                </a:lnSpc>
              </a:pPr>
              <a:r>
                <a:rPr lang="en-US" sz="887" spc="-10">
                  <a:solidFill>
                    <a:srgbClr val="000000"/>
                  </a:solidFill>
                  <a:latin typeface="Open Sans Condensed"/>
                  <a:ea typeface="Open Sans Condensed"/>
                  <a:cs typeface="Open Sans Condensed"/>
                  <a:sym typeface="Open Sans Condensed"/>
                </a:rPr>
                <a:t>IOS</a:t>
              </a:r>
            </a:p>
          </p:txBody>
        </p:sp>
        <p:sp>
          <p:nvSpPr>
            <p:cNvPr name="TextBox 19" id="19"/>
            <p:cNvSpPr txBox="true"/>
            <p:nvPr/>
          </p:nvSpPr>
          <p:spPr>
            <a:xfrm rot="0">
              <a:off x="1044665" y="2443162"/>
              <a:ext cx="823504" cy="348794"/>
            </a:xfrm>
            <a:prstGeom prst="rect">
              <a:avLst/>
            </a:prstGeom>
          </p:spPr>
          <p:txBody>
            <a:bodyPr anchor="t" rtlCol="false" tIns="0" lIns="0" bIns="0" rIns="0">
              <a:spAutoFit/>
            </a:bodyPr>
            <a:lstStyle/>
            <a:p>
              <a:pPr algn="l">
                <a:lnSpc>
                  <a:spcPts val="2217"/>
                </a:lnSpc>
              </a:pPr>
              <a:r>
                <a:rPr lang="en-US" sz="887" spc="-11">
                  <a:solidFill>
                    <a:srgbClr val="000000"/>
                  </a:solidFill>
                  <a:latin typeface="Open Sans Condensed"/>
                  <a:ea typeface="Open Sans Condensed"/>
                  <a:cs typeface="Open Sans Condensed"/>
                  <a:sym typeface="Open Sans Condensed"/>
                </a:rPr>
                <a:t>Implementation</a:t>
              </a:r>
              <a:r>
                <a:rPr lang="en-US" sz="887" spc="-11">
                  <a:solidFill>
                    <a:srgbClr val="000000"/>
                  </a:solidFill>
                  <a:latin typeface="Open Sans Condensed"/>
                  <a:ea typeface="Open Sans Condensed"/>
                  <a:cs typeface="Open Sans Condensed"/>
                  <a:sym typeface="Open Sans Condensed"/>
                </a:rPr>
                <a:t> </a:t>
              </a:r>
            </a:p>
          </p:txBody>
        </p:sp>
        <p:sp>
          <p:nvSpPr>
            <p:cNvPr name="TextBox 20" id="20"/>
            <p:cNvSpPr txBox="true"/>
            <p:nvPr/>
          </p:nvSpPr>
          <p:spPr>
            <a:xfrm rot="0">
              <a:off x="4906820" y="2443162"/>
              <a:ext cx="1707606" cy="474987"/>
            </a:xfrm>
            <a:prstGeom prst="rect">
              <a:avLst/>
            </a:prstGeom>
          </p:spPr>
          <p:txBody>
            <a:bodyPr anchor="t" rtlCol="false" tIns="0" lIns="0" bIns="0" rIns="0">
              <a:spAutoFit/>
            </a:bodyPr>
            <a:lstStyle/>
            <a:p>
              <a:pPr algn="ctr">
                <a:lnSpc>
                  <a:spcPts val="2217"/>
                </a:lnSpc>
              </a:pPr>
              <a:r>
                <a:rPr lang="en-US" sz="887" spc="-11">
                  <a:solidFill>
                    <a:srgbClr val="000000"/>
                  </a:solidFill>
                  <a:latin typeface="Open Sans Condensed"/>
                  <a:ea typeface="Open Sans Condensed"/>
                  <a:cs typeface="Open Sans Condensed"/>
                  <a:sym typeface="Open Sans Condensed"/>
                </a:rPr>
                <a:t>Implementation</a:t>
              </a:r>
            </a:p>
            <a:p>
              <a:pPr algn="ctr">
                <a:lnSpc>
                  <a:spcPts val="443"/>
                </a:lnSpc>
              </a:pPr>
              <a:r>
                <a:rPr lang="en-US" sz="887" spc="-12">
                  <a:solidFill>
                    <a:srgbClr val="000000"/>
                  </a:solidFill>
                  <a:latin typeface="Open Sans Condensed"/>
                  <a:ea typeface="Open Sans Condensed"/>
                  <a:cs typeface="Open Sans Condensed"/>
                  <a:sym typeface="Open Sans Condensed"/>
                </a:rPr>
                <a:t>Pod ‘LibTorch_Lite’, ‘~&gt;</a:t>
              </a:r>
              <a:r>
                <a:rPr lang="en-US" sz="887" spc="-12">
                  <a:solidFill>
                    <a:srgbClr val="FF0000"/>
                  </a:solidFill>
                  <a:latin typeface="Open Sans Condensed"/>
                  <a:ea typeface="Open Sans Condensed"/>
                  <a:cs typeface="Open Sans Condensed"/>
                  <a:sym typeface="Open Sans Condensed"/>
                </a:rPr>
                <a:t>version</a:t>
              </a:r>
              <a:r>
                <a:rPr lang="en-US" sz="887" spc="-12">
                  <a:solidFill>
                    <a:srgbClr val="000000"/>
                  </a:solidFill>
                  <a:latin typeface="Open Sans Condensed"/>
                  <a:ea typeface="Open Sans Condensed"/>
                  <a:cs typeface="Open Sans Condensed"/>
                  <a:sym typeface="Open Sans Condensed"/>
                </a:rPr>
                <a:t>’</a:t>
              </a:r>
            </a:p>
          </p:txBody>
        </p:sp>
        <p:sp>
          <p:nvSpPr>
            <p:cNvPr name="TextBox 21" id="21"/>
            <p:cNvSpPr txBox="true"/>
            <p:nvPr/>
          </p:nvSpPr>
          <p:spPr>
            <a:xfrm rot="0">
              <a:off x="419758" y="2854978"/>
              <a:ext cx="2063322" cy="121259"/>
            </a:xfrm>
            <a:prstGeom prst="rect">
              <a:avLst/>
            </a:prstGeom>
          </p:spPr>
          <p:txBody>
            <a:bodyPr anchor="t" rtlCol="false" tIns="0" lIns="0" bIns="0" rIns="0">
              <a:spAutoFit/>
            </a:bodyPr>
            <a:lstStyle/>
            <a:p>
              <a:pPr algn="l">
                <a:lnSpc>
                  <a:spcPts val="443"/>
                </a:lnSpc>
              </a:pPr>
              <a:r>
                <a:rPr lang="en-US" sz="887" spc="-12">
                  <a:solidFill>
                    <a:srgbClr val="000000"/>
                  </a:solidFill>
                  <a:latin typeface="Open Sans Condensed"/>
                  <a:ea typeface="Open Sans Condensed"/>
                  <a:cs typeface="Open Sans Condensed"/>
                  <a:sym typeface="Open Sans Condensed"/>
                </a:rPr>
                <a:t>‘org.pytorch:torch_android_lite:</a:t>
              </a:r>
              <a:r>
                <a:rPr lang="en-US" sz="887" spc="-12">
                  <a:solidFill>
                    <a:srgbClr val="FF0000"/>
                  </a:solidFill>
                  <a:latin typeface="Open Sans Condensed"/>
                  <a:ea typeface="Open Sans Condensed"/>
                  <a:cs typeface="Open Sans Condensed"/>
                  <a:sym typeface="Open Sans Condensed"/>
                </a:rPr>
                <a:t>version</a:t>
              </a:r>
              <a:r>
                <a:rPr lang="en-US" sz="887" spc="-12">
                  <a:solidFill>
                    <a:srgbClr val="000000"/>
                  </a:solidFill>
                  <a:latin typeface="Open Sans Condensed"/>
                  <a:ea typeface="Open Sans Condensed"/>
                  <a:cs typeface="Open Sans Condensed"/>
                  <a:sym typeface="Open Sans Condensed"/>
                </a:rPr>
                <a:t>’</a:t>
              </a:r>
            </a:p>
          </p:txBody>
        </p:sp>
      </p:grpSp>
      <p:sp>
        <p:nvSpPr>
          <p:cNvPr name="TextBox 22" id="22"/>
          <p:cNvSpPr txBox="true"/>
          <p:nvPr/>
        </p:nvSpPr>
        <p:spPr>
          <a:xfrm rot="0">
            <a:off x="6362656" y="2058782"/>
            <a:ext cx="7536359" cy="1035688"/>
          </a:xfrm>
          <a:prstGeom prst="rect">
            <a:avLst/>
          </a:prstGeom>
        </p:spPr>
        <p:txBody>
          <a:bodyPr anchor="t" rtlCol="false" tIns="0" lIns="0" bIns="0" rIns="0">
            <a:spAutoFit/>
          </a:bodyPr>
          <a:lstStyle/>
          <a:p>
            <a:pPr algn="ctr">
              <a:lnSpc>
                <a:spcPts val="8539"/>
              </a:lnSpc>
              <a:spcBef>
                <a:spcPct val="0"/>
              </a:spcBef>
            </a:pPr>
            <a:r>
              <a:rPr lang="en-US" b="true" sz="6099" spc="-73">
                <a:solidFill>
                  <a:srgbClr val="000000"/>
                </a:solidFill>
                <a:latin typeface="Open Sans Condensed Bold"/>
                <a:ea typeface="Open Sans Condensed Bold"/>
                <a:cs typeface="Open Sans Condensed Bold"/>
                <a:sym typeface="Open Sans Condensed Bold"/>
              </a:rPr>
              <a:t>DEPLO</a:t>
            </a:r>
            <a:r>
              <a:rPr lang="en-US" b="true" sz="6099" spc="-73">
                <a:solidFill>
                  <a:srgbClr val="000000"/>
                </a:solidFill>
                <a:latin typeface="Open Sans Condensed Bold"/>
                <a:ea typeface="Open Sans Condensed Bold"/>
                <a:cs typeface="Open Sans Condensed Bold"/>
                <a:sym typeface="Open Sans Condensed Bold"/>
              </a:rPr>
              <a:t>YMENT WORKFLOW</a:t>
            </a:r>
          </a:p>
        </p:txBody>
      </p:sp>
      <p:sp>
        <p:nvSpPr>
          <p:cNvPr name="TextBox 23" id="23"/>
          <p:cNvSpPr txBox="true"/>
          <p:nvPr/>
        </p:nvSpPr>
        <p:spPr>
          <a:xfrm rot="0">
            <a:off x="5948511" y="3995437"/>
            <a:ext cx="12083249" cy="4056502"/>
          </a:xfrm>
          <a:prstGeom prst="rect">
            <a:avLst/>
          </a:prstGeom>
        </p:spPr>
        <p:txBody>
          <a:bodyPr anchor="t" rtlCol="false" tIns="0" lIns="0" bIns="0" rIns="0">
            <a:spAutoFit/>
          </a:bodyPr>
          <a:lstStyle/>
          <a:p>
            <a:pPr algn="l" marL="632990" indent="-316495" lvl="1">
              <a:lnSpc>
                <a:spcPts val="4104"/>
              </a:lnSpc>
              <a:buFont typeface="Arial"/>
              <a:buChar char="•"/>
            </a:pPr>
            <a:r>
              <a:rPr lang="en-US" sz="2931" spc="-35">
                <a:solidFill>
                  <a:srgbClr val="000000"/>
                </a:solidFill>
                <a:latin typeface="Open Sans Condensed"/>
                <a:ea typeface="Open Sans Condensed"/>
                <a:cs typeface="Open Sans Condensed"/>
                <a:sym typeface="Open Sans Condensed"/>
              </a:rPr>
              <a:t>Tạo mô hình trong PyTorch: Xây dựng mô hình AI trong PyTorch.</a:t>
            </a:r>
          </a:p>
          <a:p>
            <a:pPr algn="l" marL="632990" indent="-316495" lvl="1">
              <a:lnSpc>
                <a:spcPts val="4104"/>
              </a:lnSpc>
              <a:buFont typeface="Arial"/>
              <a:buChar char="•"/>
            </a:pPr>
            <a:r>
              <a:rPr lang="en-US" sz="2931" spc="-35">
                <a:solidFill>
                  <a:srgbClr val="000000"/>
                </a:solidFill>
                <a:latin typeface="Open Sans Condensed"/>
                <a:ea typeface="Open Sans Condensed"/>
                <a:cs typeface="Open Sans Condensed"/>
                <a:sym typeface="Open Sans Condensed"/>
              </a:rPr>
              <a:t>Quantize mô hình (tùy chọn): Tối ưu hóa mô hình để giảm kích thước và tốc độ tính t</a:t>
            </a:r>
            <a:r>
              <a:rPr lang="en-US" sz="2931" spc="-35">
                <a:solidFill>
                  <a:srgbClr val="000000"/>
                </a:solidFill>
                <a:latin typeface="Open Sans Condensed"/>
                <a:ea typeface="Open Sans Condensed"/>
                <a:cs typeface="Open Sans Condensed"/>
                <a:sym typeface="Open Sans Condensed"/>
              </a:rPr>
              <a:t>oán.</a:t>
            </a:r>
          </a:p>
          <a:p>
            <a:pPr algn="l" marL="632990" indent="-316495" lvl="1">
              <a:lnSpc>
                <a:spcPts val="4104"/>
              </a:lnSpc>
              <a:buFont typeface="Arial"/>
              <a:buChar char="•"/>
            </a:pPr>
            <a:r>
              <a:rPr lang="en-US" sz="2931" spc="-35">
                <a:solidFill>
                  <a:srgbClr val="000000"/>
                </a:solidFill>
                <a:latin typeface="Open Sans Condensed"/>
                <a:ea typeface="Open Sans Condensed"/>
                <a:cs typeface="Open Sans Condensed"/>
                <a:sym typeface="Open Sans Condensed"/>
              </a:rPr>
              <a:t>Script/Trace mô hình: Chuyển mô hình thành dạng có thể chạy trên thiết bị di động bằng cách sử dụng torch.jit.script.</a:t>
            </a:r>
          </a:p>
          <a:p>
            <a:pPr algn="l" marL="632990" indent="-316495" lvl="1">
              <a:lnSpc>
                <a:spcPts val="4104"/>
              </a:lnSpc>
              <a:buFont typeface="Arial"/>
              <a:buChar char="•"/>
            </a:pPr>
            <a:r>
              <a:rPr lang="en-US" sz="2931" spc="-35">
                <a:solidFill>
                  <a:srgbClr val="000000"/>
                </a:solidFill>
                <a:latin typeface="Open Sans Condensed"/>
                <a:ea typeface="Open Sans Condensed"/>
                <a:cs typeface="Open Sans Condensed"/>
                <a:sym typeface="Open Sans Condensed"/>
              </a:rPr>
              <a:t>Tối ưu hóa mô hình (tùy chọn): Cải thiện mô hình cho các thiết bị di động với optimize_for_mobile.</a:t>
            </a:r>
          </a:p>
          <a:p>
            <a:pPr algn="l" marL="632990" indent="-316495" lvl="1">
              <a:lnSpc>
                <a:spcPts val="4104"/>
              </a:lnSpc>
              <a:buFont typeface="Arial"/>
              <a:buChar char="•"/>
            </a:pPr>
            <a:r>
              <a:rPr lang="en-US" sz="2931" spc="-35">
                <a:solidFill>
                  <a:srgbClr val="000000"/>
                </a:solidFill>
                <a:latin typeface="Open Sans Condensed"/>
                <a:ea typeface="Open Sans Condensed"/>
                <a:cs typeface="Open Sans Condensed"/>
                <a:sym typeface="Open Sans Condensed"/>
              </a:rPr>
              <a:t>Lưu mô hình: Lưu mô hình đã tối ưu thành file .ptl để sử dụng trên Android hoặc iOS.</a:t>
            </a:r>
          </a:p>
          <a:p>
            <a:pPr algn="l" marL="632990" indent="-316495" lvl="1">
              <a:lnSpc>
                <a:spcPts val="4104"/>
              </a:lnSpc>
              <a:buFont typeface="Arial"/>
              <a:buChar char="•"/>
            </a:pPr>
            <a:r>
              <a:rPr lang="en-US" sz="2931" spc="-35">
                <a:solidFill>
                  <a:srgbClr val="000000"/>
                </a:solidFill>
                <a:latin typeface="Open Sans Condensed"/>
                <a:ea typeface="Open Sans Condensed"/>
                <a:cs typeface="Open Sans Condensed"/>
                <a:sym typeface="Open Sans Condensed"/>
              </a:rPr>
              <a:t>Triển khai trên Android: Dùng org.pytorch:torch_android_lite:version để triển khai.</a:t>
            </a:r>
          </a:p>
        </p:txBody>
      </p:sp>
      <p:grpSp>
        <p:nvGrpSpPr>
          <p:cNvPr name="Group 24" id="24"/>
          <p:cNvGrpSpPr/>
          <p:nvPr/>
        </p:nvGrpSpPr>
        <p:grpSpPr>
          <a:xfrm rot="0">
            <a:off x="15530466" y="0"/>
            <a:ext cx="2757534" cy="1378767"/>
            <a:chOff x="0" y="0"/>
            <a:chExt cx="3676711" cy="1838356"/>
          </a:xfrm>
        </p:grpSpPr>
        <p:sp>
          <p:nvSpPr>
            <p:cNvPr name="Freeform 25" id="25"/>
            <p:cNvSpPr/>
            <p:nvPr/>
          </p:nvSpPr>
          <p:spPr>
            <a:xfrm flipH="false" flipV="false" rot="0">
              <a:off x="1838356" y="0"/>
              <a:ext cx="1838356" cy="1838356"/>
            </a:xfrm>
            <a:custGeom>
              <a:avLst/>
              <a:gdLst/>
              <a:ahLst/>
              <a:cxnLst/>
              <a:rect r="r" b="b" t="t" l="l"/>
              <a:pathLst>
                <a:path h="1838356" w="1838356">
                  <a:moveTo>
                    <a:pt x="0" y="0"/>
                  </a:moveTo>
                  <a:lnTo>
                    <a:pt x="1838355" y="0"/>
                  </a:lnTo>
                  <a:lnTo>
                    <a:pt x="1838355" y="1838356"/>
                  </a:lnTo>
                  <a:lnTo>
                    <a:pt x="0" y="1838356"/>
                  </a:lnTo>
                  <a:lnTo>
                    <a:pt x="0" y="0"/>
                  </a:lnTo>
                  <a:close/>
                </a:path>
              </a:pathLst>
            </a:custGeom>
            <a:blipFill>
              <a:blip r:embed="rId10"/>
              <a:stretch>
                <a:fillRect l="0" t="0" r="0" b="0"/>
              </a:stretch>
            </a:blipFill>
          </p:spPr>
        </p:sp>
        <p:sp>
          <p:nvSpPr>
            <p:cNvPr name="Freeform 26" id="26"/>
            <p:cNvSpPr/>
            <p:nvPr/>
          </p:nvSpPr>
          <p:spPr>
            <a:xfrm flipH="false" flipV="false" rot="0">
              <a:off x="0" y="0"/>
              <a:ext cx="1838356" cy="1838356"/>
            </a:xfrm>
            <a:custGeom>
              <a:avLst/>
              <a:gdLst/>
              <a:ahLst/>
              <a:cxnLst/>
              <a:rect r="r" b="b" t="t" l="l"/>
              <a:pathLst>
                <a:path h="1838356" w="1838356">
                  <a:moveTo>
                    <a:pt x="0" y="0"/>
                  </a:moveTo>
                  <a:lnTo>
                    <a:pt x="1838356" y="0"/>
                  </a:lnTo>
                  <a:lnTo>
                    <a:pt x="1838356" y="1838356"/>
                  </a:lnTo>
                  <a:lnTo>
                    <a:pt x="0" y="1838356"/>
                  </a:lnTo>
                  <a:lnTo>
                    <a:pt x="0" y="0"/>
                  </a:lnTo>
                  <a:close/>
                </a:path>
              </a:pathLst>
            </a:custGeom>
            <a:blipFill>
              <a:blip r:embed="rId11"/>
              <a:stretch>
                <a:fillRect l="0" t="0" r="0" b="0"/>
              </a:stretch>
            </a:blipFill>
          </p:spPr>
        </p:sp>
      </p:grpSp>
      <p:sp>
        <p:nvSpPr>
          <p:cNvPr name="Freeform 27" id="27"/>
          <p:cNvSpPr/>
          <p:nvPr/>
        </p:nvSpPr>
        <p:spPr>
          <a:xfrm flipH="false" flipV="false" rot="0">
            <a:off x="0" y="0"/>
            <a:ext cx="1174144" cy="1378767"/>
          </a:xfrm>
          <a:custGeom>
            <a:avLst/>
            <a:gdLst/>
            <a:ahLst/>
            <a:cxnLst/>
            <a:rect r="r" b="b" t="t" l="l"/>
            <a:pathLst>
              <a:path h="1378767" w="1174144">
                <a:moveTo>
                  <a:pt x="0" y="0"/>
                </a:moveTo>
                <a:lnTo>
                  <a:pt x="1174144" y="0"/>
                </a:lnTo>
                <a:lnTo>
                  <a:pt x="1174144" y="1378767"/>
                </a:lnTo>
                <a:lnTo>
                  <a:pt x="0" y="1378767"/>
                </a:lnTo>
                <a:lnTo>
                  <a:pt x="0" y="0"/>
                </a:lnTo>
                <a:close/>
              </a:path>
            </a:pathLst>
          </a:custGeom>
          <a:blipFill>
            <a:blip r:embed="rId1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DAGmriF7oOM</dc:identifier>
  <dcterms:modified xsi:type="dcterms:W3CDTF">2011-08-01T06:04:30Z</dcterms:modified>
  <cp:revision>1</cp:revision>
  <dc:title>Present_Mobile deployment with ML</dc:title>
</cp:coreProperties>
</file>